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7" r:id="rId11"/>
    <p:sldId id="285" r:id="rId12"/>
    <p:sldId id="265" r:id="rId13"/>
    <p:sldId id="28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12192000" cy="6858000"/>
  <p:notesSz cx="6815138" cy="99456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848" y="-5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Apertura: la bilancia oggi misura anche accesso, potere, regole e rappresentazione sociale.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documento fornito dall’autore.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Aprire il ragionamento sistemico: il peso corporeo aggregato diventa capacità collettiva. Non è una valutazione morale dei corpi, ma una questione di ambienti, opportunità e salute.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documento fornito dall’autore.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Precisare che gli Stati Uniti non avevano la leva obbligatoria: il dato riguardava l’idoneità al reclutamento. Il caso mostra come un determinante di salute possa diventare un tema di capacità nazionale.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White House, lancio di Let’s Move!, 9 febbraio 2010: https://obamawhitehouse.archives.gov/the-press-office/remarks-first-lady-michelle-obama ; White House, visita alla Little Rock Air Force Base, febbraio 2012: https://obamawhitehouse.archives.gov/the-press-office/2012/02/03/first-lady-michelle-obama-embark-three-day-national-tour-celebrating-sec ; CDC, Unfit to Serve: https://www.cdc.gov/physical-activity/php/military-readiness/unfit-to-serve.html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Presentare la tesi senza demonizzare l’impresa: occorre una regia pubblica.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pendolo descrive una tensione reale, non due opzioni equivalenti.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Quattro acceleratori rendono il tema politico e non soltanto clinico.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Questa immagine introduce la prospettiva person-centered.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documento fornito dall’autore.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Mostrare che nessuna singola leva è sufficiente.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Definire il weight management come cornice di prevenzione, cura e follow-up, centrata sugli esiti di salute e non soltanto sulla variazione ponderale.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Precisare che il weight management non è un eufemismo commerciale né una sostituzione diagnostica: è una cornice più ampia per organizzare prevenzione, trattamento e continuità.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wellness economy è una filiera economica strutturale. Distinguere questa definizione ampia dal più ristretto mercato consumer wellness stimato da McKinsey.</a:t>
            </a:r>
          </a:p>
          <a:p>
            <a:endParaRPr/>
          </a:p>
          <a:p>
            <a:r>
              <a:t>[Sources]</a:t>
            </a:r>
          </a:p>
          <a:p>
            <a:r>
              <a:t>- Global Wellness Institute, 2025 Global Wellness Economy Monitor: https://globalwellnessinstitute.org/industry-research/2025-global-wellness-economy-monitor/ ; Global Wellness Institute, Wellness in Italy (2026, dati 2019–2024): https://globalwellnessinstitute.org/wellness-in-italy/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Spiegare il meccanismo della consumerizzazione senza colpevolizzare chi cerca soluzioni.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7A725-41BD-B2CE-7673-918BDF7F0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024B8E-09BC-CD08-9033-00DE47AC9F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ECBB0-639C-56B0-D4E5-279BECAC9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Sei ambiti della wellness economy con determinanti, offerte e implicazioni differenti, come sistematizzati nel documento e nelle analisi consumer wellness.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10EFF-A854-BEA2-A2D4-47EF0B9A72B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3121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percorso non termina con la perdita di peso: richiede continuità e adattamento.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Tenere insieme valore economico e responsabilità pubblica.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peso è anche un indicatore delle condizioni di vita.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prevenzione è anche urbanistica.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documento fornito dall’autore.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L’innovazione va inserita in percorsi, non consumata come scorciatoia.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documento fornito dall’autore.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Dare pari dignità alle diverse opzioni, selezionate sul bisogno della persona.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Per SICOB, chiarire il ruolo della chirurgia dentro un percorso integrato e non come alternativa ideologica.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linguaggio modifica accesso, fiducia e aderenza.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Assegnare compiti chiari ai livelli istituzionali e agli attori economici.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Cinque priorità tratte dalle raccomandazioni del policy paper.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patto ordina innovazione e mercato intorno al valore di salute.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Distinguere i tre livelli di costo descritti nel policy paper.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dall’autore; OECD, The Heavy Burden of Obesity, citato nel documento.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Presentare accesso e appropriatezza come obiettivi complementari, non alternativi.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Allargare la definizione di outcome oltre il dato ponderale.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innovazione digitale e accountability del sistema.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Valorizzare il ruolo della società scientifica nella seduta inaugurale SICOB.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Chiudere la parte operativa con una roadmap indicativa, da adattare alle decisioni istituzionali.</a:t>
            </a:r>
          </a:p>
          <a:p>
            <a:endParaRPr/>
          </a:p>
          <a:p>
            <a:r>
              <a:t>[Sources]</a:t>
            </a:r>
          </a:p>
          <a:p>
            <a:r>
              <a:t>- Documento fornito dall’autore, “Weight management e wellness economy”.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Chiusura: equilibrio significa non lasciare la persona sola tra mercato e sistema.</a:t>
            </a:r>
          </a:p>
          <a:p>
            <a:endParaRPr/>
          </a:p>
          <a:p>
            <a:r>
              <a:t>[Sources]</a:t>
            </a:r>
          </a:p>
          <a:p>
            <a:r>
              <a:t>- Immagine generata per il deck; documento fornito dall’autore.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9D5E79B-07B7-432D-BEB0-E4B5A499F06D}"/>
              </a:ext>
            </a:extLst>
          </p:cNvPr>
          <p:cNvSpPr>
            <a:spLocks noGrp="1"/>
          </p:cNvSpPr>
          <p:nvPr/>
        </p:nvSpPr>
        <p:spPr>
          <a:xfrm>
            <a:off x="0" y="28575"/>
            <a:ext cx="6381750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A5C1AB9-3049-4386-A66F-61C309C2267A}"/>
              </a:ext>
            </a:extLst>
          </p:cNvPr>
          <p:cNvSpPr>
            <a:spLocks noGrp="1"/>
          </p:cNvSpPr>
          <p:nvPr/>
        </p:nvSpPr>
        <p:spPr>
          <a:xfrm>
            <a:off x="628650" y="4953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SICOB | SEDUTA INAUGURALE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3518817-1A79-4BF8-BF66-1741D72C5C98}"/>
              </a:ext>
            </a:extLst>
          </p:cNvPr>
          <p:cNvSpPr>
            <a:spLocks noGrp="1"/>
          </p:cNvSpPr>
          <p:nvPr/>
        </p:nvSpPr>
        <p:spPr>
          <a:xfrm>
            <a:off x="628650" y="815067"/>
            <a:ext cx="514350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500" b="1">
                <a:solidFill>
                  <a:srgbClr val="FFFFFF"/>
                </a:solidFill>
              </a:defRPr>
            </a:pPr>
            <a:r>
              <a:rPr sz="4500" b="1" dirty="0">
                <a:solidFill>
                  <a:srgbClr val="FFFFFF"/>
                </a:solidFill>
              </a:rPr>
              <a:t>Il </a:t>
            </a:r>
            <a:r>
              <a:rPr sz="4500" b="1" dirty="0" err="1">
                <a:solidFill>
                  <a:srgbClr val="FFFFFF"/>
                </a:solidFill>
              </a:rPr>
              <a:t>pendolo</a:t>
            </a:r>
            <a:endParaRPr sz="4500" b="1" dirty="0">
              <a:solidFill>
                <a:srgbClr val="FFFFFF"/>
              </a:solidFill>
            </a:endParaRPr>
          </a:p>
          <a:p>
            <a:pPr algn="l">
              <a:defRPr sz="4500" b="1">
                <a:solidFill>
                  <a:srgbClr val="FFFFFF"/>
                </a:solidFill>
              </a:defRPr>
            </a:pPr>
            <a:r>
              <a:rPr sz="4500" b="1" dirty="0">
                <a:solidFill>
                  <a:srgbClr val="FFFFFF"/>
                </a:solidFill>
              </a:rPr>
              <a:t>della </a:t>
            </a:r>
            <a:r>
              <a:rPr sz="4500" b="1" dirty="0" err="1">
                <a:solidFill>
                  <a:srgbClr val="FFFFFF"/>
                </a:solidFill>
              </a:rPr>
              <a:t>bilancia</a:t>
            </a:r>
            <a:endParaRPr sz="4500" b="1" dirty="0">
              <a:solidFill>
                <a:srgbClr val="FFFFFF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64C4A34-C9FA-40E4-BD69-131CCEF4629D}"/>
              </a:ext>
            </a:extLst>
          </p:cNvPr>
          <p:cNvSpPr>
            <a:spLocks noGrp="1"/>
          </p:cNvSpPr>
          <p:nvPr/>
        </p:nvSpPr>
        <p:spPr>
          <a:xfrm>
            <a:off x="647700" y="2449284"/>
            <a:ext cx="5448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0">
                <a:solidFill>
                  <a:srgbClr val="D9ECEA"/>
                </a:solidFill>
              </a:defRPr>
            </a:pPr>
            <a:r>
              <a:rPr sz="2200" b="1" dirty="0">
                <a:solidFill>
                  <a:srgbClr val="D9ECEA"/>
                </a:solidFill>
              </a:rPr>
              <a:t>Weight management &amp; wellness economy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E2DB704-FB2C-4841-88E9-A35255259F56}"/>
              </a:ext>
            </a:extLst>
          </p:cNvPr>
          <p:cNvSpPr>
            <a:spLocks noGrp="1"/>
          </p:cNvSpPr>
          <p:nvPr/>
        </p:nvSpPr>
        <p:spPr>
          <a:xfrm>
            <a:off x="647700" y="3279312"/>
            <a:ext cx="1238250" cy="476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44320A0-F22D-47A4-B432-F4A00F5B2FC1}"/>
              </a:ext>
            </a:extLst>
          </p:cNvPr>
          <p:cNvSpPr>
            <a:spLocks noGrp="1"/>
          </p:cNvSpPr>
          <p:nvPr/>
        </p:nvSpPr>
        <p:spPr>
          <a:xfrm>
            <a:off x="628650" y="3546696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 dirty="0">
                <a:solidFill>
                  <a:srgbClr val="FFFFFF"/>
                </a:solidFill>
              </a:rPr>
              <a:t>Federico Serra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2201DAA-B732-461E-A456-D7B4E72DE8C0}"/>
              </a:ext>
            </a:extLst>
          </p:cNvPr>
          <p:cNvSpPr>
            <a:spLocks noGrp="1"/>
          </p:cNvSpPr>
          <p:nvPr/>
        </p:nvSpPr>
        <p:spPr>
          <a:xfrm>
            <a:off x="628649" y="4034172"/>
            <a:ext cx="5448299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D9ECEA"/>
                </a:solidFill>
              </a:defRPr>
            </a:pPr>
            <a:r>
              <a:rPr sz="1275" b="0" dirty="0">
                <a:solidFill>
                  <a:srgbClr val="D9ECEA"/>
                </a:solidFill>
              </a:rPr>
              <a:t>Capo Segreteria </a:t>
            </a:r>
            <a:r>
              <a:rPr sz="1275" b="0" dirty="0" err="1">
                <a:solidFill>
                  <a:srgbClr val="D9ECEA"/>
                </a:solidFill>
              </a:rPr>
              <a:t>tecnica</a:t>
            </a:r>
            <a:r>
              <a:rPr lang="it-IT" sz="1275" dirty="0">
                <a:solidFill>
                  <a:srgbClr val="D9ECEA"/>
                </a:solidFill>
              </a:rPr>
              <a:t> </a:t>
            </a:r>
            <a:r>
              <a:rPr sz="1275" b="0" dirty="0">
                <a:solidFill>
                  <a:srgbClr val="D9ECEA"/>
                </a:solidFill>
              </a:rPr>
              <a:t>Intergruppo </a:t>
            </a:r>
            <a:r>
              <a:rPr sz="1275" b="0" dirty="0" err="1">
                <a:solidFill>
                  <a:srgbClr val="D9ECEA"/>
                </a:solidFill>
              </a:rPr>
              <a:t>Parlamentare</a:t>
            </a:r>
            <a:r>
              <a:rPr sz="1275" b="0" dirty="0">
                <a:solidFill>
                  <a:srgbClr val="D9ECEA"/>
                </a:solidFill>
              </a:rPr>
              <a:t> </a:t>
            </a:r>
            <a:r>
              <a:rPr sz="1275" b="0" dirty="0" err="1">
                <a:solidFill>
                  <a:srgbClr val="D9ECEA"/>
                </a:solidFill>
              </a:rPr>
              <a:t>Obesità</a:t>
            </a:r>
            <a:r>
              <a:rPr sz="1275" b="0" dirty="0">
                <a:solidFill>
                  <a:srgbClr val="D9ECEA"/>
                </a:solidFill>
              </a:rPr>
              <a:t>, </a:t>
            </a:r>
            <a:r>
              <a:rPr sz="1275" b="0" dirty="0" err="1">
                <a:solidFill>
                  <a:srgbClr val="D9ECEA"/>
                </a:solidFill>
              </a:rPr>
              <a:t>Diabete</a:t>
            </a:r>
            <a:r>
              <a:rPr sz="1275" b="0" dirty="0">
                <a:solidFill>
                  <a:srgbClr val="D9ECEA"/>
                </a:solidFill>
              </a:rPr>
              <a:t> e NCDs</a:t>
            </a:r>
            <a:r>
              <a:rPr lang="it-IT" sz="1275" b="0" dirty="0">
                <a:solidFill>
                  <a:srgbClr val="D9ECEA"/>
                </a:solidFill>
              </a:rPr>
              <a:t>  </a:t>
            </a:r>
            <a:r>
              <a:rPr lang="it-IT" sz="1275" dirty="0">
                <a:solidFill>
                  <a:srgbClr val="D9ECEA"/>
                </a:solidFill>
              </a:rPr>
              <a:t>C</a:t>
            </a:r>
            <a:r>
              <a:rPr lang="it-IT" sz="1275" b="0" dirty="0">
                <a:solidFill>
                  <a:srgbClr val="D9ECEA"/>
                </a:solidFill>
              </a:rPr>
              <a:t>onsulente parlamentare XII Commissione della Camera dei Deputati e della X Commissione del  Senato</a:t>
            </a:r>
          </a:p>
          <a:p>
            <a:pPr algn="l">
              <a:defRPr sz="1275" b="0">
                <a:solidFill>
                  <a:srgbClr val="D9ECEA"/>
                </a:solidFill>
              </a:defRPr>
            </a:pPr>
            <a:endParaRPr lang="it-IT" sz="1275" dirty="0">
              <a:solidFill>
                <a:srgbClr val="D9ECEA"/>
              </a:solidFill>
            </a:endParaRPr>
          </a:p>
          <a:p>
            <a:pPr algn="l">
              <a:defRPr sz="1275" b="0">
                <a:solidFill>
                  <a:srgbClr val="D9ECEA"/>
                </a:solidFill>
              </a:defRPr>
            </a:pPr>
            <a:r>
              <a:rPr lang="it-IT" sz="1275" b="0" dirty="0">
                <a:solidFill>
                  <a:srgbClr val="D9ECEA"/>
                </a:solidFill>
              </a:rPr>
              <a:t>Presidente dell’Health City Institute</a:t>
            </a:r>
          </a:p>
          <a:p>
            <a:pPr algn="l">
              <a:defRPr sz="1275" b="0">
                <a:solidFill>
                  <a:srgbClr val="D9ECEA"/>
                </a:solidFill>
              </a:defRPr>
            </a:pPr>
            <a:endParaRPr lang="it-IT" sz="1275" dirty="0">
              <a:solidFill>
                <a:srgbClr val="D9ECEA"/>
              </a:solidFill>
            </a:endParaRPr>
          </a:p>
          <a:p>
            <a:pPr algn="l">
              <a:defRPr sz="1275" b="0">
                <a:solidFill>
                  <a:srgbClr val="D9ECEA"/>
                </a:solidFill>
              </a:defRPr>
            </a:pPr>
            <a:r>
              <a:rPr lang="it-IT" sz="1275" b="0" dirty="0">
                <a:solidFill>
                  <a:srgbClr val="D9ECEA"/>
                </a:solidFill>
              </a:rPr>
              <a:t>Segretario generale </a:t>
            </a:r>
            <a:r>
              <a:rPr lang="it-IT" sz="1275" b="0" dirty="0" err="1">
                <a:solidFill>
                  <a:srgbClr val="D9ECEA"/>
                </a:solidFill>
              </a:rPr>
              <a:t>Obesity</a:t>
            </a:r>
            <a:r>
              <a:rPr lang="it-IT" sz="1275" b="0" dirty="0">
                <a:solidFill>
                  <a:srgbClr val="D9ECEA"/>
                </a:solidFill>
              </a:rPr>
              <a:t> Policy Engagement Network  Italy e dell’</a:t>
            </a:r>
            <a:r>
              <a:rPr lang="it-IT" sz="1275" b="0" dirty="0" err="1">
                <a:solidFill>
                  <a:srgbClr val="D9ECEA"/>
                </a:solidFill>
              </a:rPr>
              <a:t>Italian</a:t>
            </a:r>
            <a:r>
              <a:rPr lang="it-IT" sz="1275" b="0" dirty="0">
                <a:solidFill>
                  <a:srgbClr val="D9ECEA"/>
                </a:solidFill>
              </a:rPr>
              <a:t> Wellness Alliance</a:t>
            </a:r>
          </a:p>
          <a:p>
            <a:pPr algn="l">
              <a:defRPr sz="1275" b="0">
                <a:solidFill>
                  <a:srgbClr val="D9ECEA"/>
                </a:solidFill>
              </a:defRPr>
            </a:pPr>
            <a:endParaRPr lang="it-IT" sz="1275" dirty="0">
              <a:solidFill>
                <a:srgbClr val="D9ECEA"/>
              </a:solidFill>
            </a:endParaRPr>
          </a:p>
          <a:p>
            <a:pPr algn="l">
              <a:defRPr sz="1275" b="0">
                <a:solidFill>
                  <a:srgbClr val="D9ECEA"/>
                </a:solidFill>
              </a:defRPr>
            </a:pPr>
            <a:r>
              <a:rPr lang="it-IT" sz="1275" b="0" dirty="0">
                <a:solidFill>
                  <a:srgbClr val="D9ECEA"/>
                </a:solidFill>
              </a:rPr>
              <a:t>Segretario generale dell’Osservatorio  sulla salute bene comune dell’Università Cattolica del Sacro Cuore</a:t>
            </a:r>
          </a:p>
          <a:p>
            <a:pPr algn="l">
              <a:defRPr sz="1275" b="0">
                <a:solidFill>
                  <a:srgbClr val="D9ECEA"/>
                </a:solidFill>
              </a:defRPr>
            </a:pPr>
            <a:endParaRPr lang="it-IT" sz="1275" b="0" dirty="0">
              <a:solidFill>
                <a:srgbClr val="D9ECEA"/>
              </a:solidFill>
            </a:endParaRPr>
          </a:p>
          <a:p>
            <a:pPr algn="l">
              <a:defRPr sz="1275" b="0">
                <a:solidFill>
                  <a:srgbClr val="D9ECEA"/>
                </a:solidFill>
              </a:defRPr>
            </a:pPr>
            <a:r>
              <a:rPr lang="it-IT" sz="1275" dirty="0">
                <a:solidFill>
                  <a:srgbClr val="D9ECEA"/>
                </a:solidFill>
              </a:rPr>
              <a:t>Senior </a:t>
            </a:r>
            <a:r>
              <a:rPr lang="it-IT" sz="1275" dirty="0" err="1">
                <a:solidFill>
                  <a:srgbClr val="D9ECEA"/>
                </a:solidFill>
              </a:rPr>
              <a:t>member</a:t>
            </a:r>
            <a:r>
              <a:rPr lang="it-IT" sz="1275" dirty="0">
                <a:solidFill>
                  <a:srgbClr val="D9ECEA"/>
                </a:solidFill>
              </a:rPr>
              <a:t> Royal  Institute of International Affairs – Chatham House</a:t>
            </a:r>
            <a:endParaRPr sz="1275" b="0" dirty="0">
              <a:solidFill>
                <a:srgbClr val="D9EC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60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BF83DF6-F9F8-478D-9D54-A1ECCACAF3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48375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C63BC7D-5486-459A-BA20-C99AB49D5013}"/>
              </a:ext>
            </a:extLst>
          </p:cNvPr>
          <p:cNvSpPr>
            <a:spLocks noGrp="1"/>
          </p:cNvSpPr>
          <p:nvPr/>
        </p:nvSpPr>
        <p:spPr>
          <a:xfrm>
            <a:off x="628650" y="571500"/>
            <a:ext cx="447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IL PESO DI UNA SOCIETÀ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92C70B7-B940-4863-8444-B77734C23306}"/>
              </a:ext>
            </a:extLst>
          </p:cNvPr>
          <p:cNvSpPr>
            <a:spLocks noGrp="1"/>
          </p:cNvSpPr>
          <p:nvPr/>
        </p:nvSpPr>
        <p:spPr>
          <a:xfrm>
            <a:off x="628650" y="1058636"/>
            <a:ext cx="4762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525" b="1">
                <a:solidFill>
                  <a:srgbClr val="FFFFFF"/>
                </a:solidFill>
              </a:defRPr>
            </a:pPr>
            <a:r>
              <a:rPr sz="3525" b="1" dirty="0">
                <a:solidFill>
                  <a:srgbClr val="FFFFFF"/>
                </a:solidFill>
              </a:rPr>
              <a:t>Il peso non </a:t>
            </a:r>
            <a:r>
              <a:rPr sz="3525" b="1" dirty="0" err="1">
                <a:solidFill>
                  <a:srgbClr val="FFFFFF"/>
                </a:solidFill>
              </a:rPr>
              <a:t>riguarda</a:t>
            </a:r>
            <a:endParaRPr sz="3525" b="1" dirty="0">
              <a:solidFill>
                <a:srgbClr val="FFFFFF"/>
              </a:solidFill>
            </a:endParaRPr>
          </a:p>
          <a:p>
            <a:pPr algn="l">
              <a:defRPr sz="3525" b="1">
                <a:solidFill>
                  <a:srgbClr val="FFFFFF"/>
                </a:solidFill>
              </a:defRPr>
            </a:pPr>
            <a:r>
              <a:rPr sz="3525" b="1" dirty="0" err="1">
                <a:solidFill>
                  <a:srgbClr val="FFFFFF"/>
                </a:solidFill>
              </a:rPr>
              <a:t>soltanto</a:t>
            </a:r>
            <a:r>
              <a:rPr sz="3525" b="1" dirty="0">
                <a:solidFill>
                  <a:srgbClr val="FFFFFF"/>
                </a:solidFill>
              </a:rPr>
              <a:t> il </a:t>
            </a:r>
            <a:r>
              <a:rPr sz="3525" b="1" dirty="0" err="1">
                <a:solidFill>
                  <a:srgbClr val="FFFFFF"/>
                </a:solidFill>
              </a:rPr>
              <a:t>corpo</a:t>
            </a:r>
            <a:r>
              <a:rPr lang="it-IT" sz="3525" b="1" dirty="0">
                <a:solidFill>
                  <a:srgbClr val="FFFFFF"/>
                </a:solidFill>
              </a:rPr>
              <a:t> di una persona…</a:t>
            </a:r>
            <a:endParaRPr sz="3525" b="1" dirty="0">
              <a:solidFill>
                <a:srgbClr val="FFFFFF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A210FE-995B-4633-9AEB-833D92BE6A4A}"/>
              </a:ext>
            </a:extLst>
          </p:cNvPr>
          <p:cNvSpPr>
            <a:spLocks noGrp="1"/>
          </p:cNvSpPr>
          <p:nvPr/>
        </p:nvSpPr>
        <p:spPr>
          <a:xfrm>
            <a:off x="628650" y="3094264"/>
            <a:ext cx="47625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D9ECEA"/>
                </a:solidFill>
              </a:defRPr>
            </a:pPr>
            <a:r>
              <a:rPr sz="1875" b="0" dirty="0" err="1">
                <a:solidFill>
                  <a:srgbClr val="D9ECEA"/>
                </a:solidFill>
              </a:rPr>
              <a:t>Incide</a:t>
            </a:r>
            <a:r>
              <a:rPr sz="1875" b="0" dirty="0">
                <a:solidFill>
                  <a:srgbClr val="D9ECEA"/>
                </a:solidFill>
              </a:rPr>
              <a:t> </a:t>
            </a:r>
            <a:r>
              <a:rPr sz="1875" b="0" dirty="0" err="1">
                <a:solidFill>
                  <a:srgbClr val="D9ECEA"/>
                </a:solidFill>
              </a:rPr>
              <a:t>sulla</a:t>
            </a:r>
            <a:r>
              <a:rPr sz="1875" b="0" dirty="0">
                <a:solidFill>
                  <a:srgbClr val="D9ECEA"/>
                </a:solidFill>
              </a:rPr>
              <a:t> </a:t>
            </a:r>
            <a:r>
              <a:rPr sz="1875" b="0" dirty="0" err="1">
                <a:solidFill>
                  <a:srgbClr val="D9ECEA"/>
                </a:solidFill>
              </a:rPr>
              <a:t>capacità</a:t>
            </a:r>
            <a:r>
              <a:rPr sz="1875" b="0" dirty="0">
                <a:solidFill>
                  <a:srgbClr val="D9ECEA"/>
                </a:solidFill>
              </a:rPr>
              <a:t> di </a:t>
            </a:r>
            <a:r>
              <a:rPr sz="1875" b="0" dirty="0" err="1">
                <a:solidFill>
                  <a:srgbClr val="D9ECEA"/>
                </a:solidFill>
              </a:rPr>
              <a:t>una</a:t>
            </a:r>
            <a:r>
              <a:rPr sz="1875" b="0" dirty="0">
                <a:solidFill>
                  <a:srgbClr val="D9ECEA"/>
                </a:solidFill>
              </a:rPr>
              <a:t> </a:t>
            </a:r>
            <a:r>
              <a:rPr sz="1875" b="0" dirty="0" err="1">
                <a:solidFill>
                  <a:srgbClr val="D9ECEA"/>
                </a:solidFill>
              </a:rPr>
              <a:t>società</a:t>
            </a:r>
            <a:r>
              <a:rPr sz="1875" b="0" dirty="0">
                <a:solidFill>
                  <a:srgbClr val="D9ECEA"/>
                </a:solidFill>
              </a:rPr>
              <a:t> di </a:t>
            </a:r>
            <a:r>
              <a:rPr sz="1875" b="0" dirty="0" err="1">
                <a:solidFill>
                  <a:srgbClr val="D9ECEA"/>
                </a:solidFill>
              </a:rPr>
              <a:t>studiare</a:t>
            </a:r>
            <a:r>
              <a:rPr sz="1875" b="0" dirty="0">
                <a:solidFill>
                  <a:srgbClr val="D9ECEA"/>
                </a:solidFill>
              </a:rPr>
              <a:t>, </a:t>
            </a:r>
            <a:r>
              <a:rPr sz="1875" b="0" dirty="0" err="1">
                <a:solidFill>
                  <a:srgbClr val="D9ECEA"/>
                </a:solidFill>
              </a:rPr>
              <a:t>lavorare</a:t>
            </a:r>
            <a:r>
              <a:rPr sz="1875" b="0" dirty="0">
                <a:solidFill>
                  <a:srgbClr val="D9ECEA"/>
                </a:solidFill>
              </a:rPr>
              <a:t>, curare, </a:t>
            </a:r>
            <a:r>
              <a:rPr lang="it-IT" sz="1875" b="0" dirty="0">
                <a:solidFill>
                  <a:srgbClr val="D9ECEA"/>
                </a:solidFill>
              </a:rPr>
              <a:t>prendersi cura, </a:t>
            </a:r>
            <a:r>
              <a:rPr sz="1875" b="0" dirty="0" err="1">
                <a:solidFill>
                  <a:srgbClr val="D9ECEA"/>
                </a:solidFill>
              </a:rPr>
              <a:t>proteggere</a:t>
            </a:r>
            <a:r>
              <a:rPr sz="1875" b="0" dirty="0">
                <a:solidFill>
                  <a:srgbClr val="D9ECEA"/>
                </a:solidFill>
              </a:rPr>
              <a:t> e </a:t>
            </a:r>
            <a:r>
              <a:rPr sz="1875" b="0" dirty="0" err="1">
                <a:solidFill>
                  <a:srgbClr val="D9ECEA"/>
                </a:solidFill>
              </a:rPr>
              <a:t>generare</a:t>
            </a:r>
            <a:r>
              <a:rPr sz="1875" b="0" dirty="0">
                <a:solidFill>
                  <a:srgbClr val="D9ECEA"/>
                </a:solidFill>
              </a:rPr>
              <a:t> </a:t>
            </a:r>
            <a:r>
              <a:rPr sz="1875" b="0" dirty="0" err="1">
                <a:solidFill>
                  <a:srgbClr val="D9ECEA"/>
                </a:solidFill>
              </a:rPr>
              <a:t>futuro</a:t>
            </a:r>
            <a:r>
              <a:rPr lang="it-IT" sz="1875" b="0" dirty="0">
                <a:solidFill>
                  <a:srgbClr val="D9ECEA"/>
                </a:solidFill>
              </a:rPr>
              <a:t> e benessere individuale e collettivo</a:t>
            </a:r>
            <a:r>
              <a:rPr sz="1875" b="0" dirty="0">
                <a:solidFill>
                  <a:srgbClr val="D9ECEA"/>
                </a:solidFill>
              </a:rPr>
              <a:t>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99087C6-E273-4149-B51F-C11FA6606411}"/>
              </a:ext>
            </a:extLst>
          </p:cNvPr>
          <p:cNvSpPr>
            <a:spLocks noGrp="1"/>
          </p:cNvSpPr>
          <p:nvPr/>
        </p:nvSpPr>
        <p:spPr>
          <a:xfrm>
            <a:off x="628650" y="4572000"/>
            <a:ext cx="1238250" cy="476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9D42743-3C9D-4AA8-B188-52BB5B0F579E}"/>
              </a:ext>
            </a:extLst>
          </p:cNvPr>
          <p:cNvSpPr>
            <a:spLocks noGrp="1"/>
          </p:cNvSpPr>
          <p:nvPr/>
        </p:nvSpPr>
        <p:spPr>
          <a:xfrm>
            <a:off x="239485" y="4953000"/>
            <a:ext cx="5595257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F5A18D"/>
                </a:solidFill>
              </a:defRPr>
            </a:pPr>
            <a:r>
              <a:rPr sz="1575" b="1" dirty="0">
                <a:solidFill>
                  <a:srgbClr val="F5A18D"/>
                </a:solidFill>
              </a:rPr>
              <a:t>Salute </a:t>
            </a:r>
            <a:r>
              <a:rPr sz="1575" b="1" dirty="0" err="1">
                <a:solidFill>
                  <a:srgbClr val="F5A18D"/>
                </a:solidFill>
              </a:rPr>
              <a:t>pubblica</a:t>
            </a:r>
            <a:r>
              <a:rPr sz="1575" b="1" dirty="0">
                <a:solidFill>
                  <a:srgbClr val="F5A18D"/>
                </a:solidFill>
              </a:rPr>
              <a:t> • </a:t>
            </a:r>
            <a:r>
              <a:rPr sz="1575" b="1" dirty="0" err="1">
                <a:solidFill>
                  <a:srgbClr val="F5A18D"/>
                </a:solidFill>
              </a:rPr>
              <a:t>produttività</a:t>
            </a:r>
            <a:r>
              <a:rPr sz="1575" b="1" dirty="0">
                <a:solidFill>
                  <a:srgbClr val="F5A18D"/>
                </a:solidFill>
              </a:rPr>
              <a:t> • welfare • </a:t>
            </a:r>
            <a:r>
              <a:rPr sz="1575" b="1" dirty="0" err="1">
                <a:solidFill>
                  <a:srgbClr val="F5A18D"/>
                </a:solidFill>
              </a:rPr>
              <a:t>resilienza</a:t>
            </a:r>
            <a:r>
              <a:rPr sz="1575" b="1" dirty="0">
                <a:solidFill>
                  <a:srgbClr val="F5A18D"/>
                </a:solidFill>
              </a:rPr>
              <a:t> • </a:t>
            </a:r>
            <a:r>
              <a:rPr sz="1575" b="1" dirty="0" err="1">
                <a:solidFill>
                  <a:srgbClr val="F5A18D"/>
                </a:solidFill>
              </a:rPr>
              <a:t>sicurezza</a:t>
            </a:r>
            <a:endParaRPr sz="1575" b="1" dirty="0">
              <a:solidFill>
                <a:srgbClr val="F5A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0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FC72B54-C4A0-4D54-915C-CF773E5424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53125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DBE1FC5-DCBE-4CF3-A721-84A248E9A602}"/>
              </a:ext>
            </a:extLst>
          </p:cNvPr>
          <p:cNvSpPr>
            <a:spLocks noGrp="1"/>
          </p:cNvSpPr>
          <p:nvPr/>
        </p:nvSpPr>
        <p:spPr>
          <a:xfrm>
            <a:off x="628650" y="533400"/>
            <a:ext cx="457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STATI UNITI | 2010–2012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837D877-60D0-42DD-BE57-BFAE48335A46}"/>
              </a:ext>
            </a:extLst>
          </p:cNvPr>
          <p:cNvSpPr>
            <a:spLocks noGrp="1"/>
          </p:cNvSpPr>
          <p:nvPr/>
        </p:nvSpPr>
        <p:spPr>
          <a:xfrm>
            <a:off x="628650" y="895350"/>
            <a:ext cx="4857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150" b="1">
                <a:solidFill>
                  <a:srgbClr val="FFFFFF"/>
                </a:solidFill>
              </a:defRPr>
            </a:pPr>
            <a:r>
              <a:rPr sz="3150" b="1" dirty="0">
                <a:solidFill>
                  <a:srgbClr val="FFFFFF"/>
                </a:solidFill>
              </a:rPr>
              <a:t>Quando </a:t>
            </a:r>
            <a:r>
              <a:rPr sz="3150" b="1" dirty="0" err="1">
                <a:solidFill>
                  <a:srgbClr val="FFFFFF"/>
                </a:solidFill>
              </a:rPr>
              <a:t>l’obesità</a:t>
            </a:r>
            <a:endParaRPr sz="3150" b="1" dirty="0">
              <a:solidFill>
                <a:srgbClr val="FFFFFF"/>
              </a:solidFill>
            </a:endParaRPr>
          </a:p>
          <a:p>
            <a:pPr algn="l">
              <a:defRPr sz="3150" b="1">
                <a:solidFill>
                  <a:srgbClr val="FFFFFF"/>
                </a:solidFill>
              </a:defRPr>
            </a:pPr>
            <a:r>
              <a:rPr sz="3150" b="1" dirty="0" err="1">
                <a:solidFill>
                  <a:srgbClr val="FFFFFF"/>
                </a:solidFill>
              </a:rPr>
              <a:t>diventa</a:t>
            </a:r>
            <a:r>
              <a:rPr sz="3150" b="1" dirty="0">
                <a:solidFill>
                  <a:srgbClr val="FFFFFF"/>
                </a:solidFill>
              </a:rPr>
              <a:t> </a:t>
            </a:r>
            <a:r>
              <a:rPr lang="it-IT" sz="3150" b="1" dirty="0">
                <a:solidFill>
                  <a:srgbClr val="FFFFFF"/>
                </a:solidFill>
              </a:rPr>
              <a:t>un problema di </a:t>
            </a:r>
            <a:r>
              <a:rPr sz="3150" b="1" dirty="0" err="1">
                <a:solidFill>
                  <a:srgbClr val="FFFFFF"/>
                </a:solidFill>
              </a:rPr>
              <a:t>sicurezza</a:t>
            </a:r>
            <a:r>
              <a:rPr sz="3150" b="1" dirty="0">
                <a:solidFill>
                  <a:srgbClr val="FFFFFF"/>
                </a:solidFill>
              </a:rPr>
              <a:t> </a:t>
            </a:r>
            <a:r>
              <a:rPr sz="3150" b="1" dirty="0" err="1">
                <a:solidFill>
                  <a:srgbClr val="FFFFFF"/>
                </a:solidFill>
              </a:rPr>
              <a:t>nazionale</a:t>
            </a:r>
            <a:endParaRPr sz="3150" b="1" dirty="0">
              <a:solidFill>
                <a:srgbClr val="FFFFFF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17E7E63-56E4-41E6-ABBD-9F2655CC4883}"/>
              </a:ext>
            </a:extLst>
          </p:cNvPr>
          <p:cNvSpPr>
            <a:spLocks noGrp="1"/>
          </p:cNvSpPr>
          <p:nvPr/>
        </p:nvSpPr>
        <p:spPr>
          <a:xfrm>
            <a:off x="628650" y="2714625"/>
            <a:ext cx="85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75" b="1">
                <a:solidFill>
                  <a:srgbClr val="E76F51"/>
                </a:solidFill>
              </a:defRPr>
            </a:pPr>
            <a:r>
              <a:rPr sz="2175" b="1">
                <a:solidFill>
                  <a:srgbClr val="E76F51"/>
                </a:solidFill>
              </a:rPr>
              <a:t>2010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10A951B-9CB9-4A26-A6D0-792F1CC62F0C}"/>
              </a:ext>
            </a:extLst>
          </p:cNvPr>
          <p:cNvSpPr>
            <a:spLocks noGrp="1"/>
          </p:cNvSpPr>
          <p:nvPr/>
        </p:nvSpPr>
        <p:spPr>
          <a:xfrm>
            <a:off x="1619250" y="2667000"/>
            <a:ext cx="3714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D9ECEA"/>
                </a:solidFill>
              </a:defRPr>
            </a:pPr>
            <a:r>
              <a:rPr sz="1500" b="0">
                <a:solidFill>
                  <a:srgbClr val="D9ECEA"/>
                </a:solidFill>
              </a:rPr>
              <a:t>Michelle Obama lancia Let’s Move!: contrastare l’obesità infantile nell’arco di una generazione, agendo su scuole, famiglie, attività fisica e accesso al cibo sano.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36FFF50-A0FC-4C20-92CA-C7999E5028AF}"/>
              </a:ext>
            </a:extLst>
          </p:cNvPr>
          <p:cNvSpPr>
            <a:spLocks noGrp="1"/>
          </p:cNvSpPr>
          <p:nvPr/>
        </p:nvSpPr>
        <p:spPr>
          <a:xfrm>
            <a:off x="628650" y="4171950"/>
            <a:ext cx="85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75" b="1">
                <a:solidFill>
                  <a:srgbClr val="50B8B0"/>
                </a:solidFill>
              </a:defRPr>
            </a:pPr>
            <a:r>
              <a:rPr sz="2175" b="1">
                <a:solidFill>
                  <a:srgbClr val="50B8B0"/>
                </a:solidFill>
              </a:rPr>
              <a:t>2012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E44C53D-3EF4-44D8-899D-0E2216CDCEB7}"/>
              </a:ext>
            </a:extLst>
          </p:cNvPr>
          <p:cNvSpPr>
            <a:spLocks noGrp="1"/>
          </p:cNvSpPr>
          <p:nvPr/>
        </p:nvSpPr>
        <p:spPr>
          <a:xfrm>
            <a:off x="1619250" y="4114800"/>
            <a:ext cx="37147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D9ECEA"/>
                </a:solidFill>
              </a:defRPr>
            </a:pPr>
            <a:r>
              <a:rPr sz="1500" b="0" dirty="0">
                <a:solidFill>
                  <a:srgbClr val="D9ECEA"/>
                </a:solidFill>
              </a:rPr>
              <a:t>Alla Little Rock Air Force Base, la First Lady </a:t>
            </a:r>
            <a:r>
              <a:rPr sz="1500" b="0" dirty="0" err="1">
                <a:solidFill>
                  <a:srgbClr val="D9ECEA"/>
                </a:solidFill>
              </a:rPr>
              <a:t>sostiene</a:t>
            </a:r>
            <a:r>
              <a:rPr sz="1500" b="0" dirty="0">
                <a:solidFill>
                  <a:srgbClr val="D9ECEA"/>
                </a:solidFill>
              </a:rPr>
              <a:t> il </a:t>
            </a:r>
            <a:r>
              <a:rPr sz="1500" b="0" dirty="0" err="1">
                <a:solidFill>
                  <a:srgbClr val="D9ECEA"/>
                </a:solidFill>
              </a:rPr>
              <a:t>miglioramento</a:t>
            </a:r>
            <a:r>
              <a:rPr sz="1500" b="0" dirty="0">
                <a:solidFill>
                  <a:srgbClr val="D9ECEA"/>
                </a:solidFill>
              </a:rPr>
              <a:t> </a:t>
            </a:r>
            <a:r>
              <a:rPr sz="1500" b="0" dirty="0" err="1">
                <a:solidFill>
                  <a:srgbClr val="D9ECEA"/>
                </a:solidFill>
              </a:rPr>
              <a:t>dell’alimentazione</a:t>
            </a:r>
            <a:r>
              <a:rPr sz="1500" b="0" dirty="0">
                <a:solidFill>
                  <a:srgbClr val="D9ECEA"/>
                </a:solidFill>
              </a:rPr>
              <a:t> </a:t>
            </a:r>
            <a:r>
              <a:rPr sz="1500" b="0" dirty="0" err="1">
                <a:solidFill>
                  <a:srgbClr val="D9ECEA"/>
                </a:solidFill>
              </a:rPr>
              <a:t>nelle</a:t>
            </a:r>
            <a:r>
              <a:rPr sz="1500" b="0" dirty="0">
                <a:solidFill>
                  <a:srgbClr val="D9ECEA"/>
                </a:solidFill>
              </a:rPr>
              <a:t> </a:t>
            </a:r>
            <a:r>
              <a:rPr sz="1500" b="0" dirty="0" err="1">
                <a:solidFill>
                  <a:srgbClr val="D9ECEA"/>
                </a:solidFill>
              </a:rPr>
              <a:t>basi</a:t>
            </a:r>
            <a:r>
              <a:rPr sz="1500" b="0" dirty="0">
                <a:solidFill>
                  <a:srgbClr val="D9ECEA"/>
                </a:solidFill>
              </a:rPr>
              <a:t>. </a:t>
            </a:r>
            <a:r>
              <a:rPr sz="1500" b="0" dirty="0" err="1">
                <a:solidFill>
                  <a:srgbClr val="D9ECEA"/>
                </a:solidFill>
              </a:rPr>
              <a:t>Oltre</a:t>
            </a:r>
            <a:r>
              <a:rPr sz="1500" b="0" dirty="0">
                <a:solidFill>
                  <a:srgbClr val="D9ECEA"/>
                </a:solidFill>
              </a:rPr>
              <a:t> un quarto </a:t>
            </a:r>
            <a:r>
              <a:rPr sz="1500" b="0" dirty="0" err="1">
                <a:solidFill>
                  <a:srgbClr val="D9ECEA"/>
                </a:solidFill>
              </a:rPr>
              <a:t>dei</a:t>
            </a:r>
            <a:r>
              <a:rPr sz="1500" b="0" dirty="0">
                <a:solidFill>
                  <a:srgbClr val="D9ECEA"/>
                </a:solidFill>
              </a:rPr>
              <a:t> </a:t>
            </a:r>
            <a:r>
              <a:rPr sz="1500" b="0" dirty="0" err="1">
                <a:solidFill>
                  <a:srgbClr val="D9ECEA"/>
                </a:solidFill>
              </a:rPr>
              <a:t>giovani</a:t>
            </a:r>
            <a:r>
              <a:rPr sz="1500" b="0" dirty="0">
                <a:solidFill>
                  <a:srgbClr val="D9ECEA"/>
                </a:solidFill>
              </a:rPr>
              <a:t> 17–24 anni </a:t>
            </a:r>
            <a:r>
              <a:rPr sz="1500" b="0" dirty="0" err="1">
                <a:solidFill>
                  <a:srgbClr val="D9ECEA"/>
                </a:solidFill>
              </a:rPr>
              <a:t>risultava</a:t>
            </a:r>
            <a:r>
              <a:rPr sz="1500" b="0" dirty="0">
                <a:solidFill>
                  <a:srgbClr val="D9ECEA"/>
                </a:solidFill>
              </a:rPr>
              <a:t> </a:t>
            </a:r>
            <a:r>
              <a:rPr lang="it-IT" sz="1500" b="0" dirty="0">
                <a:solidFill>
                  <a:srgbClr val="D9ECEA"/>
                </a:solidFill>
              </a:rPr>
              <a:t>essere in sovrappeso o obeso </a:t>
            </a:r>
            <a:r>
              <a:rPr sz="1500" b="0" dirty="0">
                <a:solidFill>
                  <a:srgbClr val="D9ECEA"/>
                </a:solidFill>
              </a:rPr>
              <a:t>per il </a:t>
            </a:r>
            <a:r>
              <a:rPr sz="1500" b="0" dirty="0" err="1">
                <a:solidFill>
                  <a:srgbClr val="D9ECEA"/>
                </a:solidFill>
              </a:rPr>
              <a:t>reclutamento</a:t>
            </a:r>
            <a:r>
              <a:rPr sz="1500" b="0" dirty="0">
                <a:solidFill>
                  <a:srgbClr val="D9ECEA"/>
                </a:solidFill>
              </a:rPr>
              <a:t> </a:t>
            </a:r>
            <a:r>
              <a:rPr sz="1500" b="0" dirty="0" err="1">
                <a:solidFill>
                  <a:srgbClr val="D9ECEA"/>
                </a:solidFill>
              </a:rPr>
              <a:t>militare</a:t>
            </a:r>
            <a:r>
              <a:rPr sz="1500" b="0" dirty="0">
                <a:solidFill>
                  <a:srgbClr val="D9ECEA"/>
                </a:solidFill>
              </a:rPr>
              <a:t>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EF2F75E-4DA1-4ECC-8A0A-1D8FC9EE4558}"/>
              </a:ext>
            </a:extLst>
          </p:cNvPr>
          <p:cNvSpPr>
            <a:spLocks noGrp="1"/>
          </p:cNvSpPr>
          <p:nvPr/>
        </p:nvSpPr>
        <p:spPr>
          <a:xfrm>
            <a:off x="0" y="5905500"/>
            <a:ext cx="5953124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F5A18D"/>
                </a:solidFill>
              </a:defRPr>
            </a:pPr>
            <a:r>
              <a:rPr sz="1575" b="1" dirty="0">
                <a:solidFill>
                  <a:srgbClr val="F5A18D"/>
                </a:solidFill>
              </a:rPr>
              <a:t>Il peso </a:t>
            </a:r>
            <a:r>
              <a:rPr sz="1575" b="1" dirty="0" err="1">
                <a:solidFill>
                  <a:srgbClr val="F5A18D"/>
                </a:solidFill>
              </a:rPr>
              <a:t>entra</a:t>
            </a:r>
            <a:r>
              <a:rPr sz="1575" b="1" dirty="0">
                <a:solidFill>
                  <a:srgbClr val="F5A18D"/>
                </a:solidFill>
              </a:rPr>
              <a:t> </a:t>
            </a:r>
            <a:r>
              <a:rPr sz="1575" b="1" dirty="0" err="1">
                <a:solidFill>
                  <a:srgbClr val="F5A18D"/>
                </a:solidFill>
              </a:rPr>
              <a:t>nell’agenda</a:t>
            </a:r>
            <a:r>
              <a:rPr sz="1575" b="1" dirty="0">
                <a:solidFill>
                  <a:srgbClr val="F5A18D"/>
                </a:solidFill>
              </a:rPr>
              <a:t> della </a:t>
            </a:r>
            <a:r>
              <a:rPr sz="1575" b="1" dirty="0" err="1">
                <a:solidFill>
                  <a:srgbClr val="F5A18D"/>
                </a:solidFill>
              </a:rPr>
              <a:t>difesa</a:t>
            </a:r>
            <a:r>
              <a:rPr sz="1575" b="1" dirty="0">
                <a:solidFill>
                  <a:srgbClr val="F5A18D"/>
                </a:solidFill>
              </a:rPr>
              <a:t>, </a:t>
            </a:r>
            <a:r>
              <a:rPr sz="1575" b="1" dirty="0" err="1">
                <a:solidFill>
                  <a:srgbClr val="F5A18D"/>
                </a:solidFill>
              </a:rPr>
              <a:t>oltre</a:t>
            </a:r>
            <a:r>
              <a:rPr sz="1575" b="1" dirty="0">
                <a:solidFill>
                  <a:srgbClr val="F5A18D"/>
                </a:solidFill>
              </a:rPr>
              <a:t> </a:t>
            </a:r>
            <a:r>
              <a:rPr sz="1575" b="1" dirty="0" err="1">
                <a:solidFill>
                  <a:srgbClr val="F5A18D"/>
                </a:solidFill>
              </a:rPr>
              <a:t>che</a:t>
            </a:r>
            <a:r>
              <a:rPr sz="1575" b="1" dirty="0">
                <a:solidFill>
                  <a:srgbClr val="F5A18D"/>
                </a:solidFill>
              </a:rPr>
              <a:t> della </a:t>
            </a:r>
            <a:r>
              <a:rPr sz="1575" b="1" dirty="0" err="1">
                <a:solidFill>
                  <a:srgbClr val="F5A18D"/>
                </a:solidFill>
              </a:rPr>
              <a:t>sanità</a:t>
            </a:r>
            <a:r>
              <a:rPr sz="1575" b="1" dirty="0">
                <a:solidFill>
                  <a:srgbClr val="F5A18D"/>
                </a:solidFill>
              </a:rPr>
              <a:t> </a:t>
            </a:r>
            <a:r>
              <a:rPr sz="1575" b="1" dirty="0" err="1">
                <a:solidFill>
                  <a:srgbClr val="F5A18D"/>
                </a:solidFill>
              </a:rPr>
              <a:t>pubblica</a:t>
            </a:r>
            <a:r>
              <a:rPr sz="1575" b="1" dirty="0">
                <a:solidFill>
                  <a:srgbClr val="F5A18D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256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BE5A949A-A84F-4A94-ABA7-A9F1B1818C19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31BABD8-B5FB-4760-B262-D9B32941A592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La questione non è perdere peso. È governare la salute.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D90C6ED-25E3-425F-8B89-034145C1C543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52264E3-239D-4FEA-ABE4-5D906DBC6670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04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5F8F446-878C-47BF-8853-D226850AEE72}"/>
              </a:ext>
            </a:extLst>
          </p:cNvPr>
          <p:cNvSpPr>
            <a:spLocks noGrp="1"/>
          </p:cNvSpPr>
          <p:nvPr/>
        </p:nvSpPr>
        <p:spPr>
          <a:xfrm>
            <a:off x="628650" y="2057400"/>
            <a:ext cx="714375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52126"/>
                </a:solidFill>
              </a:defRPr>
            </a:pPr>
            <a:r>
              <a:rPr sz="2550" b="1" dirty="0">
                <a:solidFill>
                  <a:srgbClr val="152126"/>
                </a:solidFill>
              </a:rPr>
              <a:t>Il peso </a:t>
            </a:r>
            <a:r>
              <a:rPr sz="2550" b="1" dirty="0" err="1">
                <a:solidFill>
                  <a:srgbClr val="152126"/>
                </a:solidFill>
              </a:rPr>
              <a:t>corporeo</a:t>
            </a:r>
            <a:r>
              <a:rPr sz="2550" b="1" dirty="0">
                <a:solidFill>
                  <a:srgbClr val="152126"/>
                </a:solidFill>
              </a:rPr>
              <a:t> è il punto </a:t>
            </a:r>
            <a:r>
              <a:rPr sz="2550" b="1" dirty="0" err="1">
                <a:solidFill>
                  <a:srgbClr val="152126"/>
                </a:solidFill>
              </a:rPr>
              <a:t>d’incontro</a:t>
            </a:r>
            <a:r>
              <a:rPr sz="2550" b="1" dirty="0">
                <a:solidFill>
                  <a:srgbClr val="152126"/>
                </a:solidFill>
              </a:rPr>
              <a:t> </a:t>
            </a:r>
            <a:r>
              <a:rPr sz="2550" b="1" dirty="0" err="1">
                <a:solidFill>
                  <a:srgbClr val="152126"/>
                </a:solidFill>
              </a:rPr>
              <a:t>tra</a:t>
            </a:r>
            <a:r>
              <a:rPr sz="2550" b="1" dirty="0">
                <a:solidFill>
                  <a:srgbClr val="152126"/>
                </a:solidFill>
              </a:rPr>
              <a:t> </a:t>
            </a:r>
            <a:r>
              <a:rPr sz="2550" b="1" dirty="0" err="1">
                <a:solidFill>
                  <a:srgbClr val="152126"/>
                </a:solidFill>
              </a:rPr>
              <a:t>medicina</a:t>
            </a:r>
            <a:r>
              <a:rPr sz="2550" b="1" dirty="0">
                <a:solidFill>
                  <a:srgbClr val="152126"/>
                </a:solidFill>
              </a:rPr>
              <a:t>, </a:t>
            </a:r>
            <a:r>
              <a:rPr sz="2550" b="1" dirty="0" err="1">
                <a:solidFill>
                  <a:srgbClr val="152126"/>
                </a:solidFill>
              </a:rPr>
              <a:t>società</a:t>
            </a:r>
            <a:r>
              <a:rPr sz="2550" b="1" dirty="0">
                <a:solidFill>
                  <a:srgbClr val="152126"/>
                </a:solidFill>
              </a:rPr>
              <a:t>,</a:t>
            </a:r>
            <a:r>
              <a:rPr lang="it-IT" sz="2550" b="1" dirty="0">
                <a:solidFill>
                  <a:srgbClr val="152126"/>
                </a:solidFill>
              </a:rPr>
              <a:t> cultura,</a:t>
            </a:r>
            <a:r>
              <a:rPr sz="2550" b="1" dirty="0">
                <a:solidFill>
                  <a:srgbClr val="152126"/>
                </a:solidFill>
              </a:rPr>
              <a:t> </a:t>
            </a:r>
            <a:r>
              <a:rPr sz="2550" b="1" dirty="0" err="1">
                <a:solidFill>
                  <a:srgbClr val="152126"/>
                </a:solidFill>
              </a:rPr>
              <a:t>innovazione</a:t>
            </a:r>
            <a:r>
              <a:rPr sz="2550" b="1" dirty="0">
                <a:solidFill>
                  <a:srgbClr val="152126"/>
                </a:solidFill>
              </a:rPr>
              <a:t> e </a:t>
            </a:r>
            <a:r>
              <a:rPr sz="2550" b="1" dirty="0" err="1">
                <a:solidFill>
                  <a:srgbClr val="152126"/>
                </a:solidFill>
              </a:rPr>
              <a:t>mercato</a:t>
            </a:r>
            <a:r>
              <a:rPr sz="2550" b="1" dirty="0">
                <a:solidFill>
                  <a:srgbClr val="152126"/>
                </a:solidFill>
              </a:rPr>
              <a:t>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BA6FBAB-65B8-4DA4-AB15-C9CE9F213B30}"/>
              </a:ext>
            </a:extLst>
          </p:cNvPr>
          <p:cNvSpPr>
            <a:spLocks noGrp="1"/>
          </p:cNvSpPr>
          <p:nvPr/>
        </p:nvSpPr>
        <p:spPr>
          <a:xfrm>
            <a:off x="628650" y="3524250"/>
            <a:ext cx="7143750" cy="476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74F9A5A-E392-4C56-B551-5B938B3F45A3}"/>
              </a:ext>
            </a:extLst>
          </p:cNvPr>
          <p:cNvSpPr>
            <a:spLocks noGrp="1"/>
          </p:cNvSpPr>
          <p:nvPr/>
        </p:nvSpPr>
        <p:spPr>
          <a:xfrm>
            <a:off x="628650" y="3905250"/>
            <a:ext cx="7143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0">
                <a:solidFill>
                  <a:srgbClr val="66777D"/>
                </a:solidFill>
              </a:defRPr>
            </a:pPr>
            <a:r>
              <a:rPr sz="1950" b="0">
                <a:solidFill>
                  <a:srgbClr val="66777D"/>
                </a:solidFill>
              </a:rPr>
              <a:t>Quando la persona viene trattata soprattutto come consumatore, il bisogno clinico rischia di diventare domanda commerciale.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FB56E74-183C-47F4-9A38-5D662BC4234A}"/>
              </a:ext>
            </a:extLst>
          </p:cNvPr>
          <p:cNvSpPr>
            <a:spLocks noGrp="1"/>
          </p:cNvSpPr>
          <p:nvPr/>
        </p:nvSpPr>
        <p:spPr>
          <a:xfrm>
            <a:off x="8477250" y="2000250"/>
            <a:ext cx="3086100" cy="321945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9DD03EC-D075-4E17-8D2B-F7B1059B6C5B}"/>
              </a:ext>
            </a:extLst>
          </p:cNvPr>
          <p:cNvSpPr>
            <a:spLocks noGrp="1"/>
          </p:cNvSpPr>
          <p:nvPr/>
        </p:nvSpPr>
        <p:spPr>
          <a:xfrm>
            <a:off x="8763000" y="2305050"/>
            <a:ext cx="1809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9BE0D9"/>
                </a:solidFill>
              </a:defRPr>
            </a:pPr>
            <a:r>
              <a:rPr sz="1125" b="1">
                <a:solidFill>
                  <a:srgbClr val="9BE0D9"/>
                </a:solidFill>
              </a:rPr>
              <a:t>TESI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6C635B0-48AB-4A19-9D0C-5D3E2D3DA833}"/>
              </a:ext>
            </a:extLst>
          </p:cNvPr>
          <p:cNvSpPr>
            <a:spLocks noGrp="1"/>
          </p:cNvSpPr>
          <p:nvPr/>
        </p:nvSpPr>
        <p:spPr>
          <a:xfrm>
            <a:off x="8763000" y="2857500"/>
            <a:ext cx="2476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Il mercato può ampliare le possibilità. Solo la governance può trasformarle in salute.</a:t>
            </a:r>
          </a:p>
        </p:txBody>
      </p:sp>
    </p:spTree>
    <p:extLst>
      <p:ext uri="{BB962C8B-B14F-4D97-AF65-F5344CB8AC3E}">
        <p14:creationId xmlns:p14="http://schemas.microsoft.com/office/powerpoint/2010/main" val="56791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FCBCB2B3-AA8F-4BA3-A151-99FDC5611225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024B15B-0BAD-4C51-B9E5-0E8FEB947751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Il pendolo oscilla tra due identità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E0F4C68-5AA6-481F-A8D0-B9620FF3D66E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3B18745-8ACA-45B8-9C4F-05028222CF51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05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7C871A2-1A18-4DDA-B855-2BFE5B8019A2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4762500" cy="33337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5C6509D-9D34-428F-AB55-B13CA33C2222}"/>
              </a:ext>
            </a:extLst>
          </p:cNvPr>
          <p:cNvSpPr>
            <a:spLocks noGrp="1"/>
          </p:cNvSpPr>
          <p:nvPr/>
        </p:nvSpPr>
        <p:spPr>
          <a:xfrm>
            <a:off x="6172200" y="2000250"/>
            <a:ext cx="5391150" cy="33337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300BC58-F7F1-4C57-913C-F8827A4058F0}"/>
              </a:ext>
            </a:extLst>
          </p:cNvPr>
          <p:cNvSpPr>
            <a:spLocks noGrp="1"/>
          </p:cNvSpPr>
          <p:nvPr/>
        </p:nvSpPr>
        <p:spPr>
          <a:xfrm>
            <a:off x="914400" y="230505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0B5967"/>
                </a:solidFill>
              </a:defRPr>
            </a:pPr>
            <a:r>
              <a:rPr sz="1875" b="1">
                <a:solidFill>
                  <a:srgbClr val="0B5967"/>
                </a:solidFill>
              </a:rPr>
              <a:t>PAZIENTE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3379F73-BF2F-4F77-96B0-640E05253935}"/>
              </a:ext>
            </a:extLst>
          </p:cNvPr>
          <p:cNvSpPr>
            <a:spLocks noGrp="1"/>
          </p:cNvSpPr>
          <p:nvPr/>
        </p:nvSpPr>
        <p:spPr>
          <a:xfrm>
            <a:off x="914400" y="301942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61676D3-4D26-4F56-948C-07D1F9CAFD45}"/>
              </a:ext>
            </a:extLst>
          </p:cNvPr>
          <p:cNvSpPr>
            <a:spLocks noGrp="1"/>
          </p:cNvSpPr>
          <p:nvPr/>
        </p:nvSpPr>
        <p:spPr>
          <a:xfrm>
            <a:off x="1143000" y="2914650"/>
            <a:ext cx="3771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malattia cronica e recidivante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C2A3428-31B9-4061-9C05-B8DD326A02B2}"/>
              </a:ext>
            </a:extLst>
          </p:cNvPr>
          <p:cNvSpPr>
            <a:spLocks noGrp="1"/>
          </p:cNvSpPr>
          <p:nvPr/>
        </p:nvSpPr>
        <p:spPr>
          <a:xfrm>
            <a:off x="914400" y="3562350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EEB55E0-9BDA-43B0-AD94-A3A82E14DF64}"/>
              </a:ext>
            </a:extLst>
          </p:cNvPr>
          <p:cNvSpPr>
            <a:spLocks noGrp="1"/>
          </p:cNvSpPr>
          <p:nvPr/>
        </p:nvSpPr>
        <p:spPr>
          <a:xfrm>
            <a:off x="1143000" y="3457575"/>
            <a:ext cx="3771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diagnosi e rischio clinico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28BCCB4-1C0E-4017-9C16-6CD0A5397824}"/>
              </a:ext>
            </a:extLst>
          </p:cNvPr>
          <p:cNvSpPr>
            <a:spLocks noGrp="1"/>
          </p:cNvSpPr>
          <p:nvPr/>
        </p:nvSpPr>
        <p:spPr>
          <a:xfrm>
            <a:off x="914400" y="410527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4D844BA-69A6-4D29-8219-4028D47E3FA0}"/>
              </a:ext>
            </a:extLst>
          </p:cNvPr>
          <p:cNvSpPr>
            <a:spLocks noGrp="1"/>
          </p:cNvSpPr>
          <p:nvPr/>
        </p:nvSpPr>
        <p:spPr>
          <a:xfrm>
            <a:off x="1143000" y="4000500"/>
            <a:ext cx="3771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percorso multidisciplinare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CC48908-A81C-47ED-8F52-1C4E88EAB791}"/>
              </a:ext>
            </a:extLst>
          </p:cNvPr>
          <p:cNvSpPr>
            <a:spLocks noGrp="1"/>
          </p:cNvSpPr>
          <p:nvPr/>
        </p:nvSpPr>
        <p:spPr>
          <a:xfrm>
            <a:off x="914400" y="4648200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9236C01-A0CD-4458-AAC3-20EAAF80A424}"/>
              </a:ext>
            </a:extLst>
          </p:cNvPr>
          <p:cNvSpPr>
            <a:spLocks noGrp="1"/>
          </p:cNvSpPr>
          <p:nvPr/>
        </p:nvSpPr>
        <p:spPr>
          <a:xfrm>
            <a:off x="1143000" y="4543425"/>
            <a:ext cx="3771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diritto alla continuità di cura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808A534-4C57-4327-9E54-E640E7327986}"/>
              </a:ext>
            </a:extLst>
          </p:cNvPr>
          <p:cNvSpPr>
            <a:spLocks noGrp="1"/>
          </p:cNvSpPr>
          <p:nvPr/>
        </p:nvSpPr>
        <p:spPr>
          <a:xfrm>
            <a:off x="6477000" y="2305050"/>
            <a:ext cx="342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E76F51"/>
                </a:solidFill>
              </a:defRPr>
            </a:pPr>
            <a:r>
              <a:rPr sz="1875" b="1">
                <a:solidFill>
                  <a:srgbClr val="E76F51"/>
                </a:solidFill>
              </a:rPr>
              <a:t>CONSUMATORE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7BC5ABF-F553-4B8C-91F4-F3C96276E49F}"/>
              </a:ext>
            </a:extLst>
          </p:cNvPr>
          <p:cNvSpPr>
            <a:spLocks noGrp="1"/>
          </p:cNvSpPr>
          <p:nvPr/>
        </p:nvSpPr>
        <p:spPr>
          <a:xfrm>
            <a:off x="6477000" y="301942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8233302-E0B9-4FEC-8D07-325AB0290DA9}"/>
              </a:ext>
            </a:extLst>
          </p:cNvPr>
          <p:cNvSpPr>
            <a:spLocks noGrp="1"/>
          </p:cNvSpPr>
          <p:nvPr/>
        </p:nvSpPr>
        <p:spPr>
          <a:xfrm>
            <a:off x="6705600" y="2914650"/>
            <a:ext cx="43434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peso come performance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4EFBD00-105E-4802-ADBF-42AB09A0F579}"/>
              </a:ext>
            </a:extLst>
          </p:cNvPr>
          <p:cNvSpPr>
            <a:spLocks noGrp="1"/>
          </p:cNvSpPr>
          <p:nvPr/>
        </p:nvSpPr>
        <p:spPr>
          <a:xfrm>
            <a:off x="6477000" y="3562350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9165078-C576-49C3-94F1-8FEC8F33A062}"/>
              </a:ext>
            </a:extLst>
          </p:cNvPr>
          <p:cNvSpPr>
            <a:spLocks noGrp="1"/>
          </p:cNvSpPr>
          <p:nvPr/>
        </p:nvSpPr>
        <p:spPr>
          <a:xfrm>
            <a:off x="6705600" y="3457575"/>
            <a:ext cx="43434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lang="it-IT" sz="1500" b="0" dirty="0">
                <a:solidFill>
                  <a:srgbClr val="152126"/>
                </a:solidFill>
              </a:rPr>
              <a:t>Interventi frammentati e non coordinati</a:t>
            </a:r>
            <a:endParaRPr sz="1500" b="0" dirty="0">
              <a:solidFill>
                <a:srgbClr val="152126"/>
              </a:solidFill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18613-D6EC-42B8-890E-DEEA41EAD76D}"/>
              </a:ext>
            </a:extLst>
          </p:cNvPr>
          <p:cNvSpPr>
            <a:spLocks noGrp="1"/>
          </p:cNvSpPr>
          <p:nvPr/>
        </p:nvSpPr>
        <p:spPr>
          <a:xfrm>
            <a:off x="6477000" y="410527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9B7CFB4-8A2B-40B7-AAC2-567B4AF1C939}"/>
              </a:ext>
            </a:extLst>
          </p:cNvPr>
          <p:cNvSpPr>
            <a:spLocks noGrp="1"/>
          </p:cNvSpPr>
          <p:nvPr/>
        </p:nvSpPr>
        <p:spPr>
          <a:xfrm>
            <a:off x="6705600" y="4000500"/>
            <a:ext cx="43434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promesse rapide e responsabilità individuale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988C8D2-F708-4087-920F-9E390619EA1C}"/>
              </a:ext>
            </a:extLst>
          </p:cNvPr>
          <p:cNvSpPr>
            <a:spLocks noGrp="1"/>
          </p:cNvSpPr>
          <p:nvPr/>
        </p:nvSpPr>
        <p:spPr>
          <a:xfrm>
            <a:off x="6477000" y="4648200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DE8FD10-9F4A-4549-B813-453D336ACBEE}"/>
              </a:ext>
            </a:extLst>
          </p:cNvPr>
          <p:cNvSpPr>
            <a:spLocks noGrp="1"/>
          </p:cNvSpPr>
          <p:nvPr/>
        </p:nvSpPr>
        <p:spPr>
          <a:xfrm>
            <a:off x="6705600" y="4543425"/>
            <a:ext cx="43434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 dirty="0">
                <a:solidFill>
                  <a:srgbClr val="152126"/>
                </a:solidFill>
              </a:rPr>
              <a:t>accesso legato </a:t>
            </a:r>
            <a:r>
              <a:rPr lang="it-IT" sz="1500" b="0" dirty="0">
                <a:solidFill>
                  <a:srgbClr val="152126"/>
                </a:solidFill>
              </a:rPr>
              <a:t>alle condizioni economiche</a:t>
            </a:r>
            <a:endParaRPr sz="1500" b="0" dirty="0">
              <a:solidFill>
                <a:srgbClr val="152126"/>
              </a:solidFill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2C485FD-F1B6-40C3-BFCD-5A1FD9B25901}"/>
              </a:ext>
            </a:extLst>
          </p:cNvPr>
          <p:cNvSpPr>
            <a:spLocks noGrp="1"/>
          </p:cNvSpPr>
          <p:nvPr/>
        </p:nvSpPr>
        <p:spPr>
          <a:xfrm>
            <a:off x="1619250" y="5743575"/>
            <a:ext cx="895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 dirty="0" err="1">
                <a:solidFill>
                  <a:srgbClr val="0B5967"/>
                </a:solidFill>
              </a:rPr>
              <a:t>L’equilibrio</a:t>
            </a:r>
            <a:r>
              <a:rPr lang="it-IT" sz="2025" b="1" dirty="0">
                <a:solidFill>
                  <a:srgbClr val="0B5967"/>
                </a:solidFill>
              </a:rPr>
              <a:t> tra paziente e consumatore </a:t>
            </a:r>
            <a:r>
              <a:rPr sz="2025" b="1" dirty="0">
                <a:solidFill>
                  <a:srgbClr val="0B5967"/>
                </a:solidFill>
              </a:rPr>
              <a:t>non è </a:t>
            </a:r>
            <a:r>
              <a:rPr sz="2025" b="1" dirty="0" err="1">
                <a:solidFill>
                  <a:srgbClr val="0B5967"/>
                </a:solidFill>
              </a:rPr>
              <a:t>neutralità</a:t>
            </a:r>
            <a:r>
              <a:rPr sz="2025" b="1" dirty="0">
                <a:solidFill>
                  <a:srgbClr val="0B5967"/>
                </a:solidFill>
              </a:rPr>
              <a:t>: </a:t>
            </a:r>
            <a:endParaRPr lang="it-IT" sz="2025" b="1" dirty="0">
              <a:solidFill>
                <a:srgbClr val="0B5967"/>
              </a:solidFill>
            </a:endParaRPr>
          </a:p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 dirty="0">
                <a:solidFill>
                  <a:srgbClr val="0B5967"/>
                </a:solidFill>
              </a:rPr>
              <a:t>la tutela </a:t>
            </a:r>
            <a:r>
              <a:rPr lang="it-IT" sz="2025" b="1" dirty="0">
                <a:solidFill>
                  <a:srgbClr val="0B5967"/>
                </a:solidFill>
              </a:rPr>
              <a:t>e i diritti </a:t>
            </a:r>
            <a:r>
              <a:rPr sz="2025" b="1" dirty="0">
                <a:solidFill>
                  <a:srgbClr val="0B5967"/>
                </a:solidFill>
              </a:rPr>
              <a:t>della persona v</a:t>
            </a:r>
            <a:r>
              <a:rPr lang="it-IT" sz="2025" b="1" dirty="0" err="1">
                <a:solidFill>
                  <a:srgbClr val="0B5967"/>
                </a:solidFill>
              </a:rPr>
              <a:t>engono</a:t>
            </a:r>
            <a:r>
              <a:rPr sz="2025" b="1" dirty="0">
                <a:solidFill>
                  <a:srgbClr val="0B5967"/>
                </a:solidFill>
              </a:rPr>
              <a:t> prima.</a:t>
            </a:r>
          </a:p>
        </p:txBody>
      </p:sp>
    </p:spTree>
    <p:extLst>
      <p:ext uri="{BB962C8B-B14F-4D97-AF65-F5344CB8AC3E}">
        <p14:creationId xmlns:p14="http://schemas.microsoft.com/office/powerpoint/2010/main" val="155305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FD088725-CB13-4DBA-8DE3-B165C871520A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D06E4A9-F4EC-4D28-BEEA-AE14FAA669AD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850" b="1">
                <a:solidFill>
                  <a:srgbClr val="152126"/>
                </a:solidFill>
              </a:defRPr>
            </a:pPr>
            <a:r>
              <a:rPr sz="2850" b="1" dirty="0" err="1">
                <a:solidFill>
                  <a:srgbClr val="152126"/>
                </a:solidFill>
              </a:rPr>
              <a:t>Perché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lang="it-IT" sz="2850" b="1" dirty="0">
                <a:solidFill>
                  <a:srgbClr val="152126"/>
                </a:solidFill>
              </a:rPr>
              <a:t>questo dibattito oggi è diventato </a:t>
            </a:r>
            <a:r>
              <a:rPr sz="2850" b="1" dirty="0" err="1">
                <a:solidFill>
                  <a:srgbClr val="152126"/>
                </a:solidFill>
              </a:rPr>
              <a:t>urgente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9ADC129-E0F9-451A-BFAF-02A14F2CA14F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25B8F1A-477C-4508-82A4-3B8F85A34358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06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E0BABF9-83BB-453F-941B-88F64DF278F5}"/>
              </a:ext>
            </a:extLst>
          </p:cNvPr>
          <p:cNvSpPr>
            <a:spLocks noGrp="1"/>
          </p:cNvSpPr>
          <p:nvPr/>
        </p:nvSpPr>
        <p:spPr>
          <a:xfrm>
            <a:off x="628650" y="19526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50B8B0"/>
                </a:solidFill>
              </a:defRPr>
            </a:pPr>
            <a:r>
              <a:rPr sz="3000" b="1">
                <a:solidFill>
                  <a:srgbClr val="50B8B0"/>
                </a:solidFill>
              </a:rPr>
              <a:t>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84BBE06-5AF7-4A1C-A3D0-B8C022D4C7E3}"/>
              </a:ext>
            </a:extLst>
          </p:cNvPr>
          <p:cNvSpPr>
            <a:spLocks noGrp="1"/>
          </p:cNvSpPr>
          <p:nvPr/>
        </p:nvSpPr>
        <p:spPr>
          <a:xfrm>
            <a:off x="1343025" y="195262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Nuove terapie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B036832-9523-4CBD-915B-0A7132196AD7}"/>
              </a:ext>
            </a:extLst>
          </p:cNvPr>
          <p:cNvSpPr>
            <a:spLocks noGrp="1"/>
          </p:cNvSpPr>
          <p:nvPr/>
        </p:nvSpPr>
        <p:spPr>
          <a:xfrm>
            <a:off x="1343025" y="2447925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77D"/>
                </a:solidFill>
              </a:defRPr>
            </a:pPr>
            <a:r>
              <a:rPr lang="it-IT" sz="1500" b="0" dirty="0">
                <a:solidFill>
                  <a:srgbClr val="66777D"/>
                </a:solidFill>
              </a:rPr>
              <a:t>Ampliano le possibilità di cura e modificano aspettative e domanda</a:t>
            </a:r>
            <a:endParaRPr sz="1500" b="0" dirty="0">
              <a:solidFill>
                <a:srgbClr val="66777D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44034C3-3C2D-4154-97E6-7D1E1D7AE975}"/>
              </a:ext>
            </a:extLst>
          </p:cNvPr>
          <p:cNvSpPr>
            <a:spLocks noGrp="1"/>
          </p:cNvSpPr>
          <p:nvPr/>
        </p:nvSpPr>
        <p:spPr>
          <a:xfrm>
            <a:off x="6153150" y="19526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50B8B0"/>
                </a:solidFill>
              </a:defRPr>
            </a:pPr>
            <a:r>
              <a:rPr sz="3000" b="1">
                <a:solidFill>
                  <a:srgbClr val="50B8B0"/>
                </a:solidFill>
              </a:rPr>
              <a:t>2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92BA0A0-879B-4D56-8610-03F366606908}"/>
              </a:ext>
            </a:extLst>
          </p:cNvPr>
          <p:cNvSpPr>
            <a:spLocks noGrp="1"/>
          </p:cNvSpPr>
          <p:nvPr/>
        </p:nvSpPr>
        <p:spPr>
          <a:xfrm>
            <a:off x="6867525" y="195262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Mercato wellness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55D5E95-DCAF-442F-AB97-EEF46DBA785B}"/>
              </a:ext>
            </a:extLst>
          </p:cNvPr>
          <p:cNvSpPr>
            <a:spLocks noGrp="1"/>
          </p:cNvSpPr>
          <p:nvPr/>
        </p:nvSpPr>
        <p:spPr>
          <a:xfrm>
            <a:off x="6867525" y="2447925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77D"/>
                </a:solidFill>
              </a:defRPr>
            </a:pPr>
            <a:r>
              <a:rPr lang="it-IT" sz="1500" b="0" dirty="0">
                <a:solidFill>
                  <a:srgbClr val="66777D"/>
                </a:solidFill>
              </a:rPr>
              <a:t>Porta la gestione del peso sempre più spesso fuori dai percorsi del SSN.</a:t>
            </a:r>
            <a:endParaRPr sz="1500" b="0" dirty="0">
              <a:solidFill>
                <a:srgbClr val="66777D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824294A-9552-4860-9B61-21639F73A1EA}"/>
              </a:ext>
            </a:extLst>
          </p:cNvPr>
          <p:cNvSpPr>
            <a:spLocks noGrp="1"/>
          </p:cNvSpPr>
          <p:nvPr/>
        </p:nvSpPr>
        <p:spPr>
          <a:xfrm>
            <a:off x="628650" y="36671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50B8B0"/>
                </a:solidFill>
              </a:defRPr>
            </a:pPr>
            <a:r>
              <a:rPr sz="3000" b="1" dirty="0">
                <a:solidFill>
                  <a:srgbClr val="50B8B0"/>
                </a:solidFill>
              </a:rPr>
              <a:t>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EE2D9A3-307C-471F-998D-D0EDEC98DAE1}"/>
              </a:ext>
            </a:extLst>
          </p:cNvPr>
          <p:cNvSpPr>
            <a:spLocks noGrp="1"/>
          </p:cNvSpPr>
          <p:nvPr/>
        </p:nvSpPr>
        <p:spPr>
          <a:xfrm>
            <a:off x="1343025" y="366712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 dirty="0">
                <a:solidFill>
                  <a:srgbClr val="152126"/>
                </a:solidFill>
              </a:rPr>
              <a:t>Social media</a:t>
            </a:r>
            <a:r>
              <a:rPr lang="it-IT" sz="1875" b="1" dirty="0">
                <a:solidFill>
                  <a:srgbClr val="152126"/>
                </a:solidFill>
              </a:rPr>
              <a:t> e comunicazione</a:t>
            </a:r>
            <a:endParaRPr sz="1875" b="1" dirty="0">
              <a:solidFill>
                <a:srgbClr val="152126"/>
              </a:solidFill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737E613-537D-4E94-8184-3042FF96840F}"/>
              </a:ext>
            </a:extLst>
          </p:cNvPr>
          <p:cNvSpPr>
            <a:spLocks noGrp="1"/>
          </p:cNvSpPr>
          <p:nvPr/>
        </p:nvSpPr>
        <p:spPr>
          <a:xfrm>
            <a:off x="1343025" y="4162425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77D"/>
                </a:solidFill>
              </a:defRPr>
            </a:pPr>
            <a:r>
              <a:rPr lang="it-IT" sz="1500" b="0" dirty="0">
                <a:solidFill>
                  <a:srgbClr val="66777D"/>
                </a:solidFill>
              </a:rPr>
              <a:t>Trasformano il peso in immagine, identità e performance.</a:t>
            </a:r>
            <a:endParaRPr sz="1500" b="0" dirty="0">
              <a:solidFill>
                <a:srgbClr val="66777D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F67A776-804F-49F9-A55F-E78FD9810D8C}"/>
              </a:ext>
            </a:extLst>
          </p:cNvPr>
          <p:cNvSpPr>
            <a:spLocks noGrp="1"/>
          </p:cNvSpPr>
          <p:nvPr/>
        </p:nvSpPr>
        <p:spPr>
          <a:xfrm>
            <a:off x="6153150" y="36671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E76F51"/>
                </a:solidFill>
              </a:defRPr>
            </a:pPr>
            <a:r>
              <a:rPr sz="3000" b="1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9F9E92C-4002-4D28-B3C5-7AF54541D590}"/>
              </a:ext>
            </a:extLst>
          </p:cNvPr>
          <p:cNvSpPr>
            <a:spLocks noGrp="1"/>
          </p:cNvSpPr>
          <p:nvPr/>
        </p:nvSpPr>
        <p:spPr>
          <a:xfrm>
            <a:off x="6867525" y="366712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Disuguaglianze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37D193F-3C9A-4CEB-8552-5930ADC0E7F4}"/>
              </a:ext>
            </a:extLst>
          </p:cNvPr>
          <p:cNvSpPr>
            <a:spLocks noGrp="1"/>
          </p:cNvSpPr>
          <p:nvPr/>
        </p:nvSpPr>
        <p:spPr>
          <a:xfrm>
            <a:off x="6867525" y="4162425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77D"/>
                </a:solidFill>
              </a:defRPr>
            </a:pPr>
            <a:r>
              <a:rPr lang="it-IT" sz="1500" b="0" dirty="0">
                <a:solidFill>
                  <a:srgbClr val="66777D"/>
                </a:solidFill>
              </a:rPr>
              <a:t>Separano chi può accedere precocemente alla prevenzione e ai trattamenti da chi arriva tardi alla cura.</a:t>
            </a:r>
            <a:endParaRPr sz="1500" b="0" dirty="0">
              <a:solidFill>
                <a:srgbClr val="66777D"/>
              </a:solidFill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09122B0-F084-3600-80EC-1A281470C8F7}"/>
              </a:ext>
            </a:extLst>
          </p:cNvPr>
          <p:cNvSpPr>
            <a:spLocks noGrp="1"/>
          </p:cNvSpPr>
          <p:nvPr/>
        </p:nvSpPr>
        <p:spPr>
          <a:xfrm>
            <a:off x="628650" y="53816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50B8B0"/>
                </a:solidFill>
              </a:defRPr>
            </a:pPr>
            <a:r>
              <a:rPr lang="it-IT" sz="3000" b="1" dirty="0">
                <a:solidFill>
                  <a:srgbClr val="50B8B0"/>
                </a:solidFill>
              </a:rPr>
              <a:t>5</a:t>
            </a:r>
            <a:endParaRPr sz="3000" b="1" dirty="0">
              <a:solidFill>
                <a:srgbClr val="50B8B0"/>
              </a:solidFill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769A8A1-22A8-CECB-826C-BB7A30B05E5C}"/>
              </a:ext>
            </a:extLst>
          </p:cNvPr>
          <p:cNvSpPr>
            <a:spLocks noGrp="1"/>
          </p:cNvSpPr>
          <p:nvPr/>
        </p:nvSpPr>
        <p:spPr>
          <a:xfrm>
            <a:off x="6153150" y="53816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50B8B0"/>
                </a:solidFill>
              </a:defRPr>
            </a:pPr>
            <a:r>
              <a:rPr lang="it-IT" sz="3000" b="1" dirty="0">
                <a:solidFill>
                  <a:srgbClr val="50B8B0"/>
                </a:solidFill>
              </a:rPr>
              <a:t>6</a:t>
            </a:r>
            <a:endParaRPr sz="3000" b="1" dirty="0">
              <a:solidFill>
                <a:srgbClr val="50B8B0"/>
              </a:solidFill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668FD1FE-C4B3-7770-1F8E-332801D83DCE}"/>
              </a:ext>
            </a:extLst>
          </p:cNvPr>
          <p:cNvSpPr>
            <a:spLocks noGrp="1"/>
          </p:cNvSpPr>
          <p:nvPr/>
        </p:nvSpPr>
        <p:spPr>
          <a:xfrm>
            <a:off x="1343025" y="521970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lang="it-IT" sz="1875" b="1" dirty="0">
                <a:solidFill>
                  <a:srgbClr val="152126"/>
                </a:solidFill>
              </a:rPr>
              <a:t>Stigma sociale</a:t>
            </a:r>
            <a:endParaRPr sz="1875" b="1" dirty="0">
              <a:solidFill>
                <a:srgbClr val="152126"/>
              </a:solidFill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EC30AD6-7C22-5A26-73BA-DE4C096D06E6}"/>
              </a:ext>
            </a:extLst>
          </p:cNvPr>
          <p:cNvSpPr>
            <a:spLocks noGrp="1"/>
          </p:cNvSpPr>
          <p:nvPr/>
        </p:nvSpPr>
        <p:spPr>
          <a:xfrm>
            <a:off x="6867525" y="5312908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lang="it-IT" sz="1875" b="1" dirty="0">
                <a:solidFill>
                  <a:srgbClr val="152126"/>
                </a:solidFill>
              </a:rPr>
              <a:t>Sostenibilità dei sistemi socio-sanitari</a:t>
            </a:r>
            <a:endParaRPr sz="1875" b="1" dirty="0">
              <a:solidFill>
                <a:srgbClr val="152126"/>
              </a:solidFill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F14C1CF-A23D-8D22-E5E0-B18A0B3F2A7C}"/>
              </a:ext>
            </a:extLst>
          </p:cNvPr>
          <p:cNvSpPr>
            <a:spLocks noGrp="1"/>
          </p:cNvSpPr>
          <p:nvPr/>
        </p:nvSpPr>
        <p:spPr>
          <a:xfrm>
            <a:off x="1343025" y="577215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77D"/>
                </a:solidFill>
              </a:defRPr>
            </a:pPr>
            <a:r>
              <a:rPr lang="it-IT" sz="1500" b="0" dirty="0">
                <a:solidFill>
                  <a:srgbClr val="66777D"/>
                </a:solidFill>
              </a:rPr>
              <a:t>Alimenta giudizio, discriminazione e barriere sociali</a:t>
            </a:r>
            <a:endParaRPr sz="1500" b="0" dirty="0">
              <a:solidFill>
                <a:srgbClr val="66777D"/>
              </a:solidFill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A502C36-5041-C06B-464A-577594211610}"/>
              </a:ext>
            </a:extLst>
          </p:cNvPr>
          <p:cNvSpPr>
            <a:spLocks noGrp="1"/>
          </p:cNvSpPr>
          <p:nvPr/>
        </p:nvSpPr>
        <p:spPr>
          <a:xfrm>
            <a:off x="6848475" y="5895975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77D"/>
                </a:solidFill>
              </a:defRPr>
            </a:pPr>
            <a:r>
              <a:rPr lang="it-IT" sz="1500" b="0" dirty="0">
                <a:solidFill>
                  <a:srgbClr val="66777D"/>
                </a:solidFill>
              </a:rPr>
              <a:t>L’aumento dell’obesità e delle patologie correlate incide su sostenibilità, organizzazione e spesa</a:t>
            </a:r>
            <a:endParaRPr sz="1500" b="0" dirty="0">
              <a:solidFill>
                <a:srgbClr val="6677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2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CD4204A-61B9-4C2E-9BAF-AF097902D036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5619750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pPr algn="just"/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19D7B3C-9B5B-4A57-943C-EAC0349AC00A}"/>
              </a:ext>
            </a:extLst>
          </p:cNvPr>
          <p:cNvSpPr>
            <a:spLocks noGrp="1"/>
          </p:cNvSpPr>
          <p:nvPr/>
        </p:nvSpPr>
        <p:spPr>
          <a:xfrm>
            <a:off x="7105650" y="647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01 | RICONOSCERE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DBD9FDC-BD5A-4DCA-93D7-F745067AAD31}"/>
              </a:ext>
            </a:extLst>
          </p:cNvPr>
          <p:cNvSpPr>
            <a:spLocks noGrp="1"/>
          </p:cNvSpPr>
          <p:nvPr/>
        </p:nvSpPr>
        <p:spPr>
          <a:xfrm>
            <a:off x="7105650" y="989240"/>
            <a:ext cx="4286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75" b="1">
                <a:solidFill>
                  <a:srgbClr val="FFFFFF"/>
                </a:solidFill>
              </a:defRPr>
            </a:pPr>
            <a:r>
              <a:rPr lang="it-IT" sz="3375" b="1" dirty="0">
                <a:solidFill>
                  <a:srgbClr val="FFFFFF"/>
                </a:solidFill>
              </a:rPr>
              <a:t>L’obesità è una malattia cronica complessa, non una scelta individuale</a:t>
            </a:r>
            <a:endParaRPr sz="3375" b="1" dirty="0">
              <a:solidFill>
                <a:srgbClr val="FFFFFF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9980C7C-0EA0-4BA4-A896-805E0AF42123}"/>
              </a:ext>
            </a:extLst>
          </p:cNvPr>
          <p:cNvSpPr>
            <a:spLocks noGrp="1"/>
          </p:cNvSpPr>
          <p:nvPr/>
        </p:nvSpPr>
        <p:spPr>
          <a:xfrm>
            <a:off x="7105650" y="3238500"/>
            <a:ext cx="4191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00" b="0">
                <a:solidFill>
                  <a:srgbClr val="D9ECEA"/>
                </a:solidFill>
              </a:defRPr>
            </a:pPr>
            <a:r>
              <a:rPr sz="1800" b="0" dirty="0" err="1">
                <a:solidFill>
                  <a:srgbClr val="D9ECEA"/>
                </a:solidFill>
              </a:rPr>
              <a:t>Biologia</a:t>
            </a:r>
            <a:r>
              <a:rPr sz="1800" b="0" dirty="0">
                <a:solidFill>
                  <a:srgbClr val="D9ECEA"/>
                </a:solidFill>
              </a:rPr>
              <a:t>, </a:t>
            </a:r>
            <a:r>
              <a:rPr lang="it-IT" sz="1800" b="0" dirty="0">
                <a:solidFill>
                  <a:srgbClr val="D9ECEA"/>
                </a:solidFill>
              </a:rPr>
              <a:t>genetica, </a:t>
            </a:r>
            <a:r>
              <a:rPr lang="it-IT" dirty="0">
                <a:solidFill>
                  <a:srgbClr val="D9ECEA"/>
                </a:solidFill>
              </a:rPr>
              <a:t>aspetti </a:t>
            </a:r>
            <a:r>
              <a:rPr sz="1800" b="0" dirty="0" err="1">
                <a:solidFill>
                  <a:srgbClr val="D9ECEA"/>
                </a:solidFill>
              </a:rPr>
              <a:t>endocrino</a:t>
            </a:r>
            <a:r>
              <a:rPr lang="it-IT" sz="1800" b="0" dirty="0">
                <a:solidFill>
                  <a:srgbClr val="D9ECEA"/>
                </a:solidFill>
              </a:rPr>
              <a:t>-metabolici</a:t>
            </a:r>
            <a:r>
              <a:rPr sz="1800" b="0" dirty="0">
                <a:solidFill>
                  <a:srgbClr val="D9ECEA"/>
                </a:solidFill>
              </a:rPr>
              <a:t>, </a:t>
            </a:r>
            <a:r>
              <a:rPr lang="it-IT" sz="1800" b="0" dirty="0">
                <a:solidFill>
                  <a:srgbClr val="D9ECEA"/>
                </a:solidFill>
              </a:rPr>
              <a:t>condizioni </a:t>
            </a:r>
            <a:r>
              <a:rPr lang="it-IT" sz="1800" b="0" dirty="0" err="1">
                <a:solidFill>
                  <a:srgbClr val="D9ECEA"/>
                </a:solidFill>
              </a:rPr>
              <a:t>conomiche</a:t>
            </a:r>
            <a:r>
              <a:rPr lang="it-IT" sz="1800" b="0" dirty="0">
                <a:solidFill>
                  <a:srgbClr val="D9ECEA"/>
                </a:solidFill>
              </a:rPr>
              <a:t>, culturali, 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sociali</a:t>
            </a:r>
            <a:r>
              <a:rPr lang="it-IT" sz="1800" b="0" dirty="0">
                <a:solidFill>
                  <a:srgbClr val="D9ECEA"/>
                </a:solidFill>
              </a:rPr>
              <a:t> e </a:t>
            </a:r>
            <a:r>
              <a:rPr lang="it-IT" dirty="0">
                <a:solidFill>
                  <a:srgbClr val="D9ECEA"/>
                </a:solidFill>
              </a:rPr>
              <a:t>ambiente  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interagiscono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lungo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tutto</a:t>
            </a:r>
            <a:r>
              <a:rPr sz="1800" b="0" dirty="0">
                <a:solidFill>
                  <a:srgbClr val="D9ECEA"/>
                </a:solidFill>
              </a:rPr>
              <a:t> il </a:t>
            </a:r>
            <a:r>
              <a:rPr sz="1800" b="0" dirty="0" err="1">
                <a:solidFill>
                  <a:srgbClr val="D9ECEA"/>
                </a:solidFill>
              </a:rPr>
              <a:t>corso</a:t>
            </a:r>
            <a:r>
              <a:rPr sz="1800" b="0" dirty="0">
                <a:solidFill>
                  <a:srgbClr val="D9ECEA"/>
                </a:solidFill>
              </a:rPr>
              <a:t> della vita.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DD42BDA-3D28-4A44-87D0-3EA15746F2CD}"/>
              </a:ext>
            </a:extLst>
          </p:cNvPr>
          <p:cNvSpPr>
            <a:spLocks noGrp="1"/>
          </p:cNvSpPr>
          <p:nvPr/>
        </p:nvSpPr>
        <p:spPr>
          <a:xfrm>
            <a:off x="7105650" y="4953000"/>
            <a:ext cx="419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F5A18D"/>
                </a:solidFill>
              </a:defRPr>
            </a:pPr>
            <a:r>
              <a:rPr sz="1875" b="1" dirty="0">
                <a:solidFill>
                  <a:srgbClr val="F5A18D"/>
                </a:solidFill>
              </a:rPr>
              <a:t>La </a:t>
            </a:r>
            <a:r>
              <a:rPr sz="1875" b="1" dirty="0" err="1">
                <a:solidFill>
                  <a:srgbClr val="F5A18D"/>
                </a:solidFill>
              </a:rPr>
              <a:t>relazione</a:t>
            </a:r>
            <a:r>
              <a:rPr lang="it-IT" sz="1875" b="1" dirty="0">
                <a:solidFill>
                  <a:srgbClr val="F5A18D"/>
                </a:solidFill>
              </a:rPr>
              <a:t> e il sistema </a:t>
            </a:r>
            <a:r>
              <a:rPr sz="1875" b="1" dirty="0">
                <a:solidFill>
                  <a:srgbClr val="F5A18D"/>
                </a:solidFill>
              </a:rPr>
              <a:t> di cura</a:t>
            </a:r>
            <a:r>
              <a:rPr lang="it-IT" sz="1875" b="1" dirty="0">
                <a:solidFill>
                  <a:srgbClr val="F5A18D"/>
                </a:solidFill>
              </a:rPr>
              <a:t> e di  prevenzione </a:t>
            </a:r>
            <a:r>
              <a:rPr sz="1875" b="1" dirty="0">
                <a:solidFill>
                  <a:srgbClr val="F5A18D"/>
                </a:solidFill>
              </a:rPr>
              <a:t> </a:t>
            </a:r>
            <a:r>
              <a:rPr sz="1875" b="1" dirty="0" err="1">
                <a:solidFill>
                  <a:srgbClr val="F5A18D"/>
                </a:solidFill>
              </a:rPr>
              <a:t>resta</a:t>
            </a:r>
            <a:r>
              <a:rPr lang="it-IT" sz="1875" b="1" dirty="0">
                <a:solidFill>
                  <a:srgbClr val="F5A18D"/>
                </a:solidFill>
              </a:rPr>
              <a:t>no </a:t>
            </a:r>
            <a:r>
              <a:rPr sz="1875" b="1" dirty="0">
                <a:solidFill>
                  <a:srgbClr val="F5A18D"/>
                </a:solidFill>
              </a:rPr>
              <a:t>l</a:t>
            </a:r>
            <a:r>
              <a:rPr lang="it-IT" sz="1875" b="1" dirty="0">
                <a:solidFill>
                  <a:srgbClr val="F5A18D"/>
                </a:solidFill>
              </a:rPr>
              <a:t>e </a:t>
            </a:r>
            <a:r>
              <a:rPr sz="1875" b="1" dirty="0" err="1">
                <a:solidFill>
                  <a:srgbClr val="F5A18D"/>
                </a:solidFill>
              </a:rPr>
              <a:t>infrastruttur</a:t>
            </a:r>
            <a:r>
              <a:rPr lang="it-IT" sz="1875" b="1" dirty="0">
                <a:solidFill>
                  <a:srgbClr val="F5A18D"/>
                </a:solidFill>
              </a:rPr>
              <a:t>e</a:t>
            </a:r>
            <a:r>
              <a:rPr sz="1875" b="1" dirty="0">
                <a:solidFill>
                  <a:srgbClr val="F5A18D"/>
                </a:solidFill>
              </a:rPr>
              <a:t> </a:t>
            </a:r>
            <a:r>
              <a:rPr sz="1875" b="1" dirty="0" err="1">
                <a:solidFill>
                  <a:srgbClr val="F5A18D"/>
                </a:solidFill>
              </a:rPr>
              <a:t>fondamental</a:t>
            </a:r>
            <a:r>
              <a:rPr lang="it-IT" sz="1875" b="1" dirty="0">
                <a:solidFill>
                  <a:srgbClr val="F5A18D"/>
                </a:solidFill>
              </a:rPr>
              <a:t>i</a:t>
            </a:r>
            <a:r>
              <a:rPr sz="1875" b="1" dirty="0">
                <a:solidFill>
                  <a:srgbClr val="F5A18D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746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F91882E1-F908-4084-B020-A485DD1D58D5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A2AE282-564A-42F1-8ACE-AEBBFAFC6759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lang="it-IT" sz="2850" b="1" dirty="0">
                <a:solidFill>
                  <a:srgbClr val="152126"/>
                </a:solidFill>
              </a:rPr>
              <a:t>Il weight management è un percorso complesso e multidisciplinare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73B5BDD-23E4-4F30-A3C0-D74C240D9E0F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E12F67E-68A8-4AAD-8B42-47E0CAA0E2D4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08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502BBFE-6DDC-46FA-8617-49DF39B5A5A5}"/>
              </a:ext>
            </a:extLst>
          </p:cNvPr>
          <p:cNvSpPr>
            <a:spLocks noGrp="1"/>
          </p:cNvSpPr>
          <p:nvPr/>
        </p:nvSpPr>
        <p:spPr>
          <a:xfrm>
            <a:off x="628650" y="1847850"/>
            <a:ext cx="10934700" cy="571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D415F86-3D78-4980-8193-9C58FC5509C6}"/>
              </a:ext>
            </a:extLst>
          </p:cNvPr>
          <p:cNvSpPr>
            <a:spLocks noGrp="1"/>
          </p:cNvSpPr>
          <p:nvPr/>
        </p:nvSpPr>
        <p:spPr>
          <a:xfrm>
            <a:off x="857250" y="20002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CLINICA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ED69C92-CE46-4BAC-9DF8-DCBA1C60C68D}"/>
              </a:ext>
            </a:extLst>
          </p:cNvPr>
          <p:cNvSpPr>
            <a:spLocks noGrp="1"/>
          </p:cNvSpPr>
          <p:nvPr/>
        </p:nvSpPr>
        <p:spPr>
          <a:xfrm>
            <a:off x="2857500" y="1990725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lang="it-IT" sz="1575" b="0" dirty="0">
                <a:solidFill>
                  <a:srgbClr val="152126"/>
                </a:solidFill>
              </a:rPr>
              <a:t>diagnosi, nutrizione, attività fisica, farmaci, chirurgia e follow-up</a:t>
            </a:r>
            <a:endParaRPr sz="1575" b="0" dirty="0">
              <a:solidFill>
                <a:srgbClr val="152126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AB75162-62DF-4FB5-B026-A58B2C1CD1D0}"/>
              </a:ext>
            </a:extLst>
          </p:cNvPr>
          <p:cNvSpPr>
            <a:spLocks noGrp="1"/>
          </p:cNvSpPr>
          <p:nvPr/>
        </p:nvSpPr>
        <p:spPr>
          <a:xfrm>
            <a:off x="628650" y="2590800"/>
            <a:ext cx="10934700" cy="571500"/>
          </a:xfrm>
          <a:prstGeom prst="rect">
            <a:avLst/>
          </a:prstGeom>
          <a:solidFill>
            <a:srgbClr val="F3F6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A827160-E2A0-4652-8F63-12A40B741017}"/>
              </a:ext>
            </a:extLst>
          </p:cNvPr>
          <p:cNvSpPr>
            <a:spLocks noGrp="1"/>
          </p:cNvSpPr>
          <p:nvPr/>
        </p:nvSpPr>
        <p:spPr>
          <a:xfrm>
            <a:off x="857250" y="274320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PSICOLOGIA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B0FE8C9-C581-46F3-8381-D784D2A3EBB2}"/>
              </a:ext>
            </a:extLst>
          </p:cNvPr>
          <p:cNvSpPr>
            <a:spLocks noGrp="1"/>
          </p:cNvSpPr>
          <p:nvPr/>
        </p:nvSpPr>
        <p:spPr>
          <a:xfrm>
            <a:off x="2857500" y="2733675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lang="it-IT" sz="1575" b="0" dirty="0">
                <a:solidFill>
                  <a:srgbClr val="152126"/>
                </a:solidFill>
              </a:rPr>
              <a:t>benessere psicologico, immagine corporea, disturbi alimentari e aderenza </a:t>
            </a:r>
            <a:endParaRPr sz="1575" b="0" dirty="0">
              <a:solidFill>
                <a:srgbClr val="152126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16773A1-2920-472E-8820-03C087F3AA5D}"/>
              </a:ext>
            </a:extLst>
          </p:cNvPr>
          <p:cNvSpPr>
            <a:spLocks noGrp="1"/>
          </p:cNvSpPr>
          <p:nvPr/>
        </p:nvSpPr>
        <p:spPr>
          <a:xfrm>
            <a:off x="628650" y="3333750"/>
            <a:ext cx="10934700" cy="571500"/>
          </a:xfrm>
          <a:prstGeom prst="rect">
            <a:avLst/>
          </a:prstGeom>
          <a:solidFill>
            <a:srgbClr val="F3F6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5108A48-552C-45D6-AB8D-298E6C4A8088}"/>
              </a:ext>
            </a:extLst>
          </p:cNvPr>
          <p:cNvSpPr>
            <a:spLocks noGrp="1"/>
          </p:cNvSpPr>
          <p:nvPr/>
        </p:nvSpPr>
        <p:spPr>
          <a:xfrm>
            <a:off x="857250" y="34861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SOCIETÀ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3CC71F1-19ED-4715-B9B7-B7D62A4E6127}"/>
              </a:ext>
            </a:extLst>
          </p:cNvPr>
          <p:cNvSpPr>
            <a:spLocks noGrp="1"/>
          </p:cNvSpPr>
          <p:nvPr/>
        </p:nvSpPr>
        <p:spPr>
          <a:xfrm>
            <a:off x="2857500" y="3476625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lang="it-IT" sz="1575" b="0" dirty="0">
                <a:solidFill>
                  <a:srgbClr val="152126"/>
                </a:solidFill>
              </a:rPr>
              <a:t>stigma e discriminazione, reddito, istruzione, lavoro, relazioni e accesso alle cure</a:t>
            </a:r>
            <a:endParaRPr sz="1575" b="0" dirty="0">
              <a:solidFill>
                <a:srgbClr val="152126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182A6E4-3F8D-46FE-BD23-74DE135D502E}"/>
              </a:ext>
            </a:extLst>
          </p:cNvPr>
          <p:cNvSpPr>
            <a:spLocks noGrp="1"/>
          </p:cNvSpPr>
          <p:nvPr/>
        </p:nvSpPr>
        <p:spPr>
          <a:xfrm>
            <a:off x="628650" y="4076700"/>
            <a:ext cx="10934700" cy="571500"/>
          </a:xfrm>
          <a:prstGeom prst="rect">
            <a:avLst/>
          </a:prstGeom>
          <a:solidFill>
            <a:srgbClr val="F3F6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0006981-255C-4EED-9C56-3F6E8DF55170}"/>
              </a:ext>
            </a:extLst>
          </p:cNvPr>
          <p:cNvSpPr>
            <a:spLocks noGrp="1"/>
          </p:cNvSpPr>
          <p:nvPr/>
        </p:nvSpPr>
        <p:spPr>
          <a:xfrm>
            <a:off x="857250" y="422910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AMBIENTE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2C6C9C3-E483-4424-9B4E-F1A7F9D69616}"/>
              </a:ext>
            </a:extLst>
          </p:cNvPr>
          <p:cNvSpPr>
            <a:spLocks noGrp="1"/>
          </p:cNvSpPr>
          <p:nvPr/>
        </p:nvSpPr>
        <p:spPr>
          <a:xfrm>
            <a:off x="2857500" y="4219575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lang="it-IT" sz="1575" b="0" dirty="0">
                <a:solidFill>
                  <a:srgbClr val="152126"/>
                </a:solidFill>
              </a:rPr>
              <a:t>disponibilità e costo del cibo sano, mobilità, spazi verdi, urbanistica e inquinamento</a:t>
            </a:r>
            <a:endParaRPr sz="1575" b="0" dirty="0">
              <a:solidFill>
                <a:srgbClr val="152126"/>
              </a:solidFill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9CB2686-0E39-4A56-B389-1535032379FF}"/>
              </a:ext>
            </a:extLst>
          </p:cNvPr>
          <p:cNvSpPr>
            <a:spLocks noGrp="1"/>
          </p:cNvSpPr>
          <p:nvPr/>
        </p:nvSpPr>
        <p:spPr>
          <a:xfrm>
            <a:off x="628650" y="4819650"/>
            <a:ext cx="10934700" cy="57150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4018DBC-7DD0-4026-9E15-3ED0924552C8}"/>
              </a:ext>
            </a:extLst>
          </p:cNvPr>
          <p:cNvSpPr>
            <a:spLocks noGrp="1"/>
          </p:cNvSpPr>
          <p:nvPr/>
        </p:nvSpPr>
        <p:spPr>
          <a:xfrm>
            <a:off x="857250" y="49720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E76F51"/>
                </a:solidFill>
              </a:defRPr>
            </a:pPr>
            <a:r>
              <a:rPr sz="1275" b="1">
                <a:solidFill>
                  <a:srgbClr val="E76F51"/>
                </a:solidFill>
              </a:rPr>
              <a:t>POLITICA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847B550-A916-4ECA-BE7F-B3DC178C5103}"/>
              </a:ext>
            </a:extLst>
          </p:cNvPr>
          <p:cNvSpPr>
            <a:spLocks noGrp="1"/>
          </p:cNvSpPr>
          <p:nvPr/>
        </p:nvSpPr>
        <p:spPr>
          <a:xfrm>
            <a:off x="2857500" y="4962525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75" b="0">
                <a:solidFill>
                  <a:srgbClr val="152126"/>
                </a:solidFill>
              </a:defRPr>
            </a:pPr>
            <a:r>
              <a:rPr lang="it-IT" sz="1575" dirty="0">
                <a:solidFill>
                  <a:srgbClr val="152126"/>
                </a:solidFill>
              </a:rPr>
              <a:t>l</a:t>
            </a:r>
            <a:r>
              <a:rPr lang="it-IT" sz="1575" b="0" dirty="0">
                <a:solidFill>
                  <a:srgbClr val="152126"/>
                </a:solidFill>
              </a:rPr>
              <a:t>eggi, prevenzione, LEA, reti assistenziali, regolazione del mercato, appropriatezza e risorse</a:t>
            </a:r>
            <a:endParaRPr sz="1575" b="0" dirty="0">
              <a:solidFill>
                <a:srgbClr val="1521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90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7302E92B-1EE7-4715-BEF7-83AA9364B14A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4D6B2D6-310E-4386-8116-4A080F5F0513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Il weight management amplia lo sguardo oltre il peso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ABBC8AF-2CF1-4E29-A34A-C8A6BFC08B43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0D3D647-4A67-436E-8CCF-7225414084DA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09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1BE52DA-C71A-441F-A133-A22A6CFDA4E9}"/>
              </a:ext>
            </a:extLst>
          </p:cNvPr>
          <p:cNvSpPr>
            <a:spLocks noGrp="1"/>
          </p:cNvSpPr>
          <p:nvPr/>
        </p:nvSpPr>
        <p:spPr>
          <a:xfrm>
            <a:off x="628650" y="1885950"/>
            <a:ext cx="10934700" cy="120015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B186A9D-25C9-4B53-8AAF-610BDF987A9F}"/>
              </a:ext>
            </a:extLst>
          </p:cNvPr>
          <p:cNvSpPr>
            <a:spLocks noGrp="1"/>
          </p:cNvSpPr>
          <p:nvPr/>
        </p:nvSpPr>
        <p:spPr>
          <a:xfrm>
            <a:off x="914400" y="2171700"/>
            <a:ext cx="10363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Un approccio integrato, personalizzato e continuativo per gestire il rapporto tra peso, salute metabolica, funzionalità e qualità di vita.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23DCB64-A8FA-4AF2-91B0-FA7FC4D65087}"/>
              </a:ext>
            </a:extLst>
          </p:cNvPr>
          <p:cNvSpPr>
            <a:spLocks noGrp="1"/>
          </p:cNvSpPr>
          <p:nvPr/>
        </p:nvSpPr>
        <p:spPr>
          <a:xfrm>
            <a:off x="628650" y="3638550"/>
            <a:ext cx="2286000" cy="14668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E6FECAD-0C91-4D7B-931B-55B0932E67AD}"/>
              </a:ext>
            </a:extLst>
          </p:cNvPr>
          <p:cNvSpPr>
            <a:spLocks noGrp="1"/>
          </p:cNvSpPr>
          <p:nvPr/>
        </p:nvSpPr>
        <p:spPr>
          <a:xfrm>
            <a:off x="800100" y="38100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9D8DACB-8972-4BD1-A960-9A84D030CA37}"/>
              </a:ext>
            </a:extLst>
          </p:cNvPr>
          <p:cNvSpPr>
            <a:spLocks noGrp="1"/>
          </p:cNvSpPr>
          <p:nvPr/>
        </p:nvSpPr>
        <p:spPr>
          <a:xfrm>
            <a:off x="800100" y="4257675"/>
            <a:ext cx="1943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PREVENIRE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7B547A7-833E-401F-A3D7-938602E81BC3}"/>
              </a:ext>
            </a:extLst>
          </p:cNvPr>
          <p:cNvSpPr>
            <a:spLocks noGrp="1"/>
          </p:cNvSpPr>
          <p:nvPr/>
        </p:nvSpPr>
        <p:spPr>
          <a:xfrm>
            <a:off x="800100" y="46386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prima della malattia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87EA11C-CDE8-4901-8D8E-E20316450DE1}"/>
              </a:ext>
            </a:extLst>
          </p:cNvPr>
          <p:cNvSpPr>
            <a:spLocks noGrp="1"/>
          </p:cNvSpPr>
          <p:nvPr/>
        </p:nvSpPr>
        <p:spPr>
          <a:xfrm>
            <a:off x="3352800" y="3638550"/>
            <a:ext cx="2286000" cy="14668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F88080F-3E10-4FEE-B884-16036369211A}"/>
              </a:ext>
            </a:extLst>
          </p:cNvPr>
          <p:cNvSpPr>
            <a:spLocks noGrp="1"/>
          </p:cNvSpPr>
          <p:nvPr/>
        </p:nvSpPr>
        <p:spPr>
          <a:xfrm>
            <a:off x="3524250" y="38100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756EA9A-FE5B-4D03-93C3-F510EDEBB8D3}"/>
              </a:ext>
            </a:extLst>
          </p:cNvPr>
          <p:cNvSpPr>
            <a:spLocks noGrp="1"/>
          </p:cNvSpPr>
          <p:nvPr/>
        </p:nvSpPr>
        <p:spPr>
          <a:xfrm>
            <a:off x="3524250" y="4257675"/>
            <a:ext cx="1943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CURARE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BDCC0E9-A1C8-491E-9E0A-C2053E1CDED7}"/>
              </a:ext>
            </a:extLst>
          </p:cNvPr>
          <p:cNvSpPr>
            <a:spLocks noGrp="1"/>
          </p:cNvSpPr>
          <p:nvPr/>
        </p:nvSpPr>
        <p:spPr>
          <a:xfrm>
            <a:off x="3524250" y="46386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rischi e comorbidità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2D37B07-9605-4465-BF5E-79AF1F69FCAB}"/>
              </a:ext>
            </a:extLst>
          </p:cNvPr>
          <p:cNvSpPr>
            <a:spLocks noGrp="1"/>
          </p:cNvSpPr>
          <p:nvPr/>
        </p:nvSpPr>
        <p:spPr>
          <a:xfrm>
            <a:off x="6076950" y="3638550"/>
            <a:ext cx="2286000" cy="14668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D9374C1-90AF-4911-800D-5DF2CE31DB71}"/>
              </a:ext>
            </a:extLst>
          </p:cNvPr>
          <p:cNvSpPr>
            <a:spLocks noGrp="1"/>
          </p:cNvSpPr>
          <p:nvPr/>
        </p:nvSpPr>
        <p:spPr>
          <a:xfrm>
            <a:off x="6248400" y="38100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E76F51"/>
                </a:solidFill>
              </a:defRPr>
            </a:pPr>
            <a:r>
              <a:rPr sz="1350" b="1">
                <a:solidFill>
                  <a:srgbClr val="E76F51"/>
                </a:solidFill>
              </a:rPr>
              <a:t>03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CDF2E72-7B23-4BB8-9D05-B96E039FF0EE}"/>
              </a:ext>
            </a:extLst>
          </p:cNvPr>
          <p:cNvSpPr>
            <a:spLocks noGrp="1"/>
          </p:cNvSpPr>
          <p:nvPr/>
        </p:nvSpPr>
        <p:spPr>
          <a:xfrm>
            <a:off x="6248400" y="4257675"/>
            <a:ext cx="1943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ACCOMPAGNARE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87F6AA5-5DAA-4551-A70F-950570E06818}"/>
              </a:ext>
            </a:extLst>
          </p:cNvPr>
          <p:cNvSpPr>
            <a:spLocks noGrp="1"/>
          </p:cNvSpPr>
          <p:nvPr/>
        </p:nvSpPr>
        <p:spPr>
          <a:xfrm>
            <a:off x="6248400" y="46386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la persona nel tempo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A062F9A-90D1-4265-8B6A-602541D7DBC4}"/>
              </a:ext>
            </a:extLst>
          </p:cNvPr>
          <p:cNvSpPr>
            <a:spLocks noGrp="1"/>
          </p:cNvSpPr>
          <p:nvPr/>
        </p:nvSpPr>
        <p:spPr>
          <a:xfrm>
            <a:off x="8801100" y="3638550"/>
            <a:ext cx="2286000" cy="14668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5504863-DB1E-4439-8D6F-C0FC93F7AEBD}"/>
              </a:ext>
            </a:extLst>
          </p:cNvPr>
          <p:cNvSpPr>
            <a:spLocks noGrp="1"/>
          </p:cNvSpPr>
          <p:nvPr/>
        </p:nvSpPr>
        <p:spPr>
          <a:xfrm>
            <a:off x="8972550" y="3810000"/>
            <a:ext cx="4000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04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4B49F60-9F50-4894-BE9F-18CD8F18D93F}"/>
              </a:ext>
            </a:extLst>
          </p:cNvPr>
          <p:cNvSpPr>
            <a:spLocks noGrp="1"/>
          </p:cNvSpPr>
          <p:nvPr/>
        </p:nvSpPr>
        <p:spPr>
          <a:xfrm>
            <a:off x="8972550" y="4257675"/>
            <a:ext cx="1943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MISURARE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C0DF185-DEE2-4B79-AF04-5CDCF7124793}"/>
              </a:ext>
            </a:extLst>
          </p:cNvPr>
          <p:cNvSpPr>
            <a:spLocks noGrp="1"/>
          </p:cNvSpPr>
          <p:nvPr/>
        </p:nvSpPr>
        <p:spPr>
          <a:xfrm>
            <a:off x="8972550" y="46386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esiti oltre i chili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B1FABF4-7119-4B8B-A0CF-FA5D04B75419}"/>
              </a:ext>
            </a:extLst>
          </p:cNvPr>
          <p:cNvSpPr>
            <a:spLocks noGrp="1"/>
          </p:cNvSpPr>
          <p:nvPr/>
        </p:nvSpPr>
        <p:spPr>
          <a:xfrm>
            <a:off x="1143000" y="5600700"/>
            <a:ext cx="990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>
                <a:solidFill>
                  <a:srgbClr val="0B5967"/>
                </a:solidFill>
              </a:rPr>
              <a:t>Non un obiettivo occasionale, ma un percorso di salute lungo il corso della vita.</a:t>
            </a:r>
          </a:p>
        </p:txBody>
      </p:sp>
    </p:spTree>
    <p:extLst>
      <p:ext uri="{BB962C8B-B14F-4D97-AF65-F5344CB8AC3E}">
        <p14:creationId xmlns:p14="http://schemas.microsoft.com/office/powerpoint/2010/main" val="483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AA6AA6AF-AA83-41C0-AE3A-85A3F1B3D64C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760ED08-705F-4832-8ED0-7B832DE24CFB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Non sostituisce l’obesità: ne amplia la presa in carico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1602046-6457-4F10-AD12-19B7CEE4B2A0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ACDCB9B-C422-47C4-9700-281F985B990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10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132DA8F-04B1-4E45-A6C5-1E0B01D3DB8F}"/>
              </a:ext>
            </a:extLst>
          </p:cNvPr>
          <p:cNvSpPr>
            <a:spLocks noGrp="1"/>
          </p:cNvSpPr>
          <p:nvPr/>
        </p:nvSpPr>
        <p:spPr>
          <a:xfrm>
            <a:off x="628650" y="1924050"/>
            <a:ext cx="4667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0B5967"/>
                </a:solidFill>
              </a:defRPr>
            </a:pPr>
            <a:r>
              <a:rPr sz="1725" b="1">
                <a:solidFill>
                  <a:srgbClr val="0B5967"/>
                </a:solidFill>
              </a:rPr>
              <a:t>OBESITÀ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F823665-F9C7-4938-A96F-F847DCBD7077}"/>
              </a:ext>
            </a:extLst>
          </p:cNvPr>
          <p:cNvSpPr>
            <a:spLocks noGrp="1"/>
          </p:cNvSpPr>
          <p:nvPr/>
        </p:nvSpPr>
        <p:spPr>
          <a:xfrm>
            <a:off x="628650" y="2438400"/>
            <a:ext cx="4572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Resta una malattia cronica, complessa e recidivante, che richiede diagnosi e trattamento appropriati.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B9F2B1C-72BC-4985-A36A-E96CE394BB6D}"/>
              </a:ext>
            </a:extLst>
          </p:cNvPr>
          <p:cNvSpPr>
            <a:spLocks noGrp="1"/>
          </p:cNvSpPr>
          <p:nvPr/>
        </p:nvSpPr>
        <p:spPr>
          <a:xfrm>
            <a:off x="6172200" y="192405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E76F51"/>
                </a:solidFill>
              </a:defRPr>
            </a:pPr>
            <a:r>
              <a:rPr sz="1725" b="1">
                <a:solidFill>
                  <a:srgbClr val="E76F51"/>
                </a:solidFill>
              </a:rPr>
              <a:t>WEIGHT MANAGEMENT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FB78318-1645-4056-9E2B-31B8EE6451C5}"/>
              </a:ext>
            </a:extLst>
          </p:cNvPr>
          <p:cNvSpPr>
            <a:spLocks noGrp="1"/>
          </p:cNvSpPr>
          <p:nvPr/>
        </p:nvSpPr>
        <p:spPr>
          <a:xfrm>
            <a:off x="6172200" y="2438400"/>
            <a:ext cx="4953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 dirty="0" err="1">
                <a:solidFill>
                  <a:srgbClr val="152126"/>
                </a:solidFill>
              </a:rPr>
              <a:t>Estende</a:t>
            </a:r>
            <a:r>
              <a:rPr sz="1875" b="1" dirty="0">
                <a:solidFill>
                  <a:srgbClr val="152126"/>
                </a:solidFill>
              </a:rPr>
              <a:t> </a:t>
            </a:r>
            <a:r>
              <a:rPr sz="1875" b="1" dirty="0" err="1">
                <a:solidFill>
                  <a:srgbClr val="152126"/>
                </a:solidFill>
              </a:rPr>
              <a:t>l’attenzione</a:t>
            </a:r>
            <a:r>
              <a:rPr sz="1875" b="1" dirty="0">
                <a:solidFill>
                  <a:srgbClr val="152126"/>
                </a:solidFill>
              </a:rPr>
              <a:t> alla </a:t>
            </a:r>
            <a:r>
              <a:rPr sz="1875" b="1" dirty="0" err="1">
                <a:solidFill>
                  <a:srgbClr val="152126"/>
                </a:solidFill>
              </a:rPr>
              <a:t>prevenzione</a:t>
            </a:r>
            <a:r>
              <a:rPr sz="1875" b="1" dirty="0">
                <a:solidFill>
                  <a:srgbClr val="152126"/>
                </a:solidFill>
              </a:rPr>
              <a:t>, alla salute </a:t>
            </a:r>
            <a:r>
              <a:rPr sz="1875" b="1" dirty="0" err="1">
                <a:solidFill>
                  <a:srgbClr val="152126"/>
                </a:solidFill>
              </a:rPr>
              <a:t>metabolica</a:t>
            </a:r>
            <a:r>
              <a:rPr sz="1875" b="1" dirty="0">
                <a:solidFill>
                  <a:srgbClr val="152126"/>
                </a:solidFill>
              </a:rPr>
              <a:t>, </a:t>
            </a:r>
            <a:r>
              <a:rPr lang="it-IT" sz="1875" b="1" dirty="0">
                <a:solidFill>
                  <a:srgbClr val="152126"/>
                </a:solidFill>
              </a:rPr>
              <a:t>al benessere </a:t>
            </a:r>
            <a:r>
              <a:rPr lang="it-IT" sz="1875" b="1" dirty="0" err="1">
                <a:solidFill>
                  <a:srgbClr val="152126"/>
                </a:solidFill>
              </a:rPr>
              <a:t>psico-fisioco</a:t>
            </a:r>
            <a:r>
              <a:rPr lang="it-IT" sz="1875" b="1" dirty="0">
                <a:solidFill>
                  <a:srgbClr val="152126"/>
                </a:solidFill>
              </a:rPr>
              <a:t>, </a:t>
            </a:r>
            <a:r>
              <a:rPr sz="1875" b="1" dirty="0">
                <a:solidFill>
                  <a:srgbClr val="152126"/>
                </a:solidFill>
              </a:rPr>
              <a:t>alla </a:t>
            </a:r>
            <a:r>
              <a:rPr sz="1875" b="1" dirty="0" err="1">
                <a:solidFill>
                  <a:srgbClr val="152126"/>
                </a:solidFill>
              </a:rPr>
              <a:t>funzionalità</a:t>
            </a:r>
            <a:r>
              <a:rPr sz="1875" b="1" dirty="0">
                <a:solidFill>
                  <a:srgbClr val="152126"/>
                </a:solidFill>
              </a:rPr>
              <a:t> e al </a:t>
            </a:r>
            <a:r>
              <a:rPr sz="1875" b="1" dirty="0" err="1">
                <a:solidFill>
                  <a:srgbClr val="152126"/>
                </a:solidFill>
              </a:rPr>
              <a:t>mantenimento</a:t>
            </a:r>
            <a:r>
              <a:rPr sz="1875" b="1" dirty="0">
                <a:solidFill>
                  <a:srgbClr val="152126"/>
                </a:solidFill>
              </a:rPr>
              <a:t> </a:t>
            </a:r>
            <a:r>
              <a:rPr sz="1875" b="1" dirty="0" err="1">
                <a:solidFill>
                  <a:srgbClr val="152126"/>
                </a:solidFill>
              </a:rPr>
              <a:t>dei</a:t>
            </a:r>
            <a:r>
              <a:rPr sz="1875" b="1" dirty="0">
                <a:solidFill>
                  <a:srgbClr val="152126"/>
                </a:solidFill>
              </a:rPr>
              <a:t> </a:t>
            </a:r>
            <a:r>
              <a:rPr sz="1875" b="1" dirty="0" err="1">
                <a:solidFill>
                  <a:srgbClr val="152126"/>
                </a:solidFill>
              </a:rPr>
              <a:t>risultati</a:t>
            </a:r>
            <a:r>
              <a:rPr sz="1875" b="1" dirty="0">
                <a:solidFill>
                  <a:srgbClr val="152126"/>
                </a:solidFill>
              </a:rPr>
              <a:t> </a:t>
            </a:r>
            <a:r>
              <a:rPr sz="1875" b="1" dirty="0" err="1">
                <a:solidFill>
                  <a:srgbClr val="152126"/>
                </a:solidFill>
              </a:rPr>
              <a:t>nel</a:t>
            </a:r>
            <a:r>
              <a:rPr sz="1875" b="1" dirty="0">
                <a:solidFill>
                  <a:srgbClr val="152126"/>
                </a:solidFill>
              </a:rPr>
              <a:t> tempo.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8733DDA-7CE7-4818-A788-40EA31A371E4}"/>
              </a:ext>
            </a:extLst>
          </p:cNvPr>
          <p:cNvSpPr>
            <a:spLocks noGrp="1"/>
          </p:cNvSpPr>
          <p:nvPr/>
        </p:nvSpPr>
        <p:spPr>
          <a:xfrm>
            <a:off x="5772150" y="1866900"/>
            <a:ext cx="19050" cy="23812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0D26E83-3669-4FCB-9E96-11B2211F4E0F}"/>
              </a:ext>
            </a:extLst>
          </p:cNvPr>
          <p:cNvSpPr>
            <a:spLocks noGrp="1"/>
          </p:cNvSpPr>
          <p:nvPr/>
        </p:nvSpPr>
        <p:spPr>
          <a:xfrm>
            <a:off x="628650" y="4400550"/>
            <a:ext cx="10934700" cy="10668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08BC44A-2FCF-412A-8FC8-5FF1364DC3DC}"/>
              </a:ext>
            </a:extLst>
          </p:cNvPr>
          <p:cNvSpPr>
            <a:spLocks noGrp="1"/>
          </p:cNvSpPr>
          <p:nvPr/>
        </p:nvSpPr>
        <p:spPr>
          <a:xfrm>
            <a:off x="895350" y="4619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Il cambiamento di prospettiva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E3F36B3-94FF-40B5-A413-38B8B2C4C6E0}"/>
              </a:ext>
            </a:extLst>
          </p:cNvPr>
          <p:cNvSpPr>
            <a:spLocks noGrp="1"/>
          </p:cNvSpPr>
          <p:nvPr/>
        </p:nvSpPr>
        <p:spPr>
          <a:xfrm>
            <a:off x="895350" y="5010150"/>
            <a:ext cx="10048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dal numero sulla bilancia  →  agli esiti di salute  →  alla continuità del percorso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F3CFEDC-1689-4529-B70C-71D148640C16}"/>
              </a:ext>
            </a:extLst>
          </p:cNvPr>
          <p:cNvSpPr>
            <a:spLocks noGrp="1"/>
          </p:cNvSpPr>
          <p:nvPr/>
        </p:nvSpPr>
        <p:spPr>
          <a:xfrm>
            <a:off x="1428750" y="5810250"/>
            <a:ext cx="933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E76F51"/>
                </a:solidFill>
              </a:defRPr>
            </a:pPr>
            <a:r>
              <a:rPr sz="1800" b="1">
                <a:solidFill>
                  <a:srgbClr val="E76F51"/>
                </a:solidFill>
              </a:rPr>
              <a:t>Ampliare il concetto non significa rendere invisibile la malattia.</a:t>
            </a:r>
          </a:p>
        </p:txBody>
      </p:sp>
    </p:spTree>
    <p:extLst>
      <p:ext uri="{BB962C8B-B14F-4D97-AF65-F5344CB8AC3E}">
        <p14:creationId xmlns:p14="http://schemas.microsoft.com/office/powerpoint/2010/main" val="1365360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78F8C500-3675-43BF-B0F8-5C59FE8F7D32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BF295DC-A843-4726-A84C-7BDEB6FF2A66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La wellness economy cresce più dell’economia globale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73DC7B5-EBBA-4029-BAFB-2A2B064582A2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2AE9EE2-E7E3-4C3C-BAC3-06AC2F8C6D19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09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127BF6F-98BC-4E95-AB7F-75AB6D7EB6A6}"/>
              </a:ext>
            </a:extLst>
          </p:cNvPr>
          <p:cNvSpPr>
            <a:spLocks noGrp="1"/>
          </p:cNvSpPr>
          <p:nvPr/>
        </p:nvSpPr>
        <p:spPr>
          <a:xfrm>
            <a:off x="628650" y="2076450"/>
            <a:ext cx="2952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950" b="1">
                <a:solidFill>
                  <a:srgbClr val="0B5967"/>
                </a:solidFill>
              </a:defRPr>
            </a:pPr>
            <a:r>
              <a:rPr sz="4950" b="1">
                <a:solidFill>
                  <a:srgbClr val="0B5967"/>
                </a:solidFill>
              </a:rPr>
              <a:t>6,8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3168169-AAD3-4A02-B3D1-0C31F1D00485}"/>
              </a:ext>
            </a:extLst>
          </p:cNvPr>
          <p:cNvSpPr>
            <a:spLocks noGrp="1"/>
          </p:cNvSpPr>
          <p:nvPr/>
        </p:nvSpPr>
        <p:spPr>
          <a:xfrm>
            <a:off x="628650" y="2914650"/>
            <a:ext cx="295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52126"/>
                </a:solidFill>
              </a:defRPr>
            </a:pPr>
            <a:r>
              <a:rPr sz="1500" b="1">
                <a:solidFill>
                  <a:srgbClr val="152126"/>
                </a:solidFill>
              </a:rPr>
              <a:t>trilioni di dollari</a:t>
            </a:r>
          </a:p>
          <a:p>
            <a:pPr algn="l">
              <a:defRPr sz="1500" b="1">
                <a:solidFill>
                  <a:srgbClr val="152126"/>
                </a:solidFill>
              </a:defRPr>
            </a:pPr>
            <a:r>
              <a:rPr sz="1500" b="1">
                <a:solidFill>
                  <a:srgbClr val="152126"/>
                </a:solidFill>
              </a:rPr>
              <a:t>nel 2024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3F796B5-938D-4697-9E6E-43375C930B3E}"/>
              </a:ext>
            </a:extLst>
          </p:cNvPr>
          <p:cNvSpPr>
            <a:spLocks noGrp="1"/>
          </p:cNvSpPr>
          <p:nvPr/>
        </p:nvSpPr>
        <p:spPr>
          <a:xfrm>
            <a:off x="4429125" y="2076450"/>
            <a:ext cx="2952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950" b="1">
                <a:solidFill>
                  <a:srgbClr val="50B8B0"/>
                </a:solidFill>
              </a:defRPr>
            </a:pPr>
            <a:r>
              <a:rPr sz="4950" b="1">
                <a:solidFill>
                  <a:srgbClr val="50B8B0"/>
                </a:solidFill>
              </a:rPr>
              <a:t>9,8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F774E10-4A17-49E7-9521-C3A8A4FE5B83}"/>
              </a:ext>
            </a:extLst>
          </p:cNvPr>
          <p:cNvSpPr>
            <a:spLocks noGrp="1"/>
          </p:cNvSpPr>
          <p:nvPr/>
        </p:nvSpPr>
        <p:spPr>
          <a:xfrm>
            <a:off x="4429125" y="2914650"/>
            <a:ext cx="295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52126"/>
                </a:solidFill>
              </a:defRPr>
            </a:pPr>
            <a:r>
              <a:rPr sz="1500" b="1">
                <a:solidFill>
                  <a:srgbClr val="152126"/>
                </a:solidFill>
              </a:rPr>
              <a:t>trilioni di dollari</a:t>
            </a:r>
          </a:p>
          <a:p>
            <a:pPr algn="l">
              <a:defRPr sz="1500" b="1">
                <a:solidFill>
                  <a:srgbClr val="152126"/>
                </a:solidFill>
              </a:defRPr>
            </a:pPr>
            <a:r>
              <a:rPr sz="1500" b="1">
                <a:solidFill>
                  <a:srgbClr val="152126"/>
                </a:solidFill>
              </a:rPr>
              <a:t>stimati nel 2029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B622F08-C595-4995-AFFA-EA7FECAB0ABB}"/>
              </a:ext>
            </a:extLst>
          </p:cNvPr>
          <p:cNvSpPr>
            <a:spLocks noGrp="1"/>
          </p:cNvSpPr>
          <p:nvPr/>
        </p:nvSpPr>
        <p:spPr>
          <a:xfrm>
            <a:off x="8229600" y="2076450"/>
            <a:ext cx="2952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950" b="1">
                <a:solidFill>
                  <a:srgbClr val="E76F51"/>
                </a:solidFill>
              </a:defRPr>
            </a:pPr>
            <a:r>
              <a:rPr sz="4950" b="1">
                <a:solidFill>
                  <a:srgbClr val="E76F51"/>
                </a:solidFill>
              </a:rPr>
              <a:t>140,6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4059D3D-8C3A-4AD2-A156-1AC5925C6621}"/>
              </a:ext>
            </a:extLst>
          </p:cNvPr>
          <p:cNvSpPr>
            <a:spLocks noGrp="1"/>
          </p:cNvSpPr>
          <p:nvPr/>
        </p:nvSpPr>
        <p:spPr>
          <a:xfrm>
            <a:off x="8229600" y="2914650"/>
            <a:ext cx="295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52126"/>
                </a:solidFill>
              </a:defRPr>
            </a:pPr>
            <a:r>
              <a:rPr sz="1500" b="1">
                <a:solidFill>
                  <a:srgbClr val="152126"/>
                </a:solidFill>
              </a:rPr>
              <a:t>miliardi di dollari</a:t>
            </a:r>
          </a:p>
          <a:p>
            <a:pPr algn="l">
              <a:defRPr sz="1500" b="1">
                <a:solidFill>
                  <a:srgbClr val="152126"/>
                </a:solidFill>
              </a:defRPr>
            </a:pPr>
            <a:r>
              <a:rPr sz="1500" b="1">
                <a:solidFill>
                  <a:srgbClr val="152126"/>
                </a:solidFill>
              </a:rPr>
              <a:t>in Italia nel 2024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CA78A3A-9E02-4141-9FF7-19CAFAC040DC}"/>
              </a:ext>
            </a:extLst>
          </p:cNvPr>
          <p:cNvSpPr>
            <a:spLocks noGrp="1"/>
          </p:cNvSpPr>
          <p:nvPr/>
        </p:nvSpPr>
        <p:spPr>
          <a:xfrm>
            <a:off x="628650" y="4857750"/>
            <a:ext cx="10934700" cy="8001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176D3E7-EC26-46E0-9656-05CB2E1EDA77}"/>
              </a:ext>
            </a:extLst>
          </p:cNvPr>
          <p:cNvSpPr>
            <a:spLocks noGrp="1"/>
          </p:cNvSpPr>
          <p:nvPr/>
        </p:nvSpPr>
        <p:spPr>
          <a:xfrm>
            <a:off x="857250" y="5029200"/>
            <a:ext cx="1047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Vale il 6,1% del PIL mondiale e amplia la prevenzione — ma spesso fuori dai percorsi del SSN.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A843B21-7661-4AFF-B7E9-49A2C40AA030}"/>
              </a:ext>
            </a:extLst>
          </p:cNvPr>
          <p:cNvSpPr>
            <a:spLocks noGrp="1"/>
          </p:cNvSpPr>
          <p:nvPr/>
        </p:nvSpPr>
        <p:spPr>
          <a:xfrm>
            <a:off x="628650" y="5943600"/>
            <a:ext cx="1028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0">
                <a:solidFill>
                  <a:srgbClr val="66777D"/>
                </a:solidFill>
              </a:defRPr>
            </a:pPr>
            <a:r>
              <a:rPr sz="900" b="0" dirty="0">
                <a:solidFill>
                  <a:srgbClr val="66777D"/>
                </a:solidFill>
              </a:rPr>
              <a:t>Fonti: Global Wellness Institute, Global Wellness Economy Monitor 2025; Wellness in Italy 2026 (</a:t>
            </a:r>
            <a:r>
              <a:rPr sz="900" b="0" dirty="0" err="1">
                <a:solidFill>
                  <a:srgbClr val="66777D"/>
                </a:solidFill>
              </a:rPr>
              <a:t>dati</a:t>
            </a:r>
            <a:r>
              <a:rPr sz="900" b="0" dirty="0">
                <a:solidFill>
                  <a:srgbClr val="66777D"/>
                </a:solidFill>
              </a:rPr>
              <a:t> 2024).</a:t>
            </a:r>
          </a:p>
        </p:txBody>
      </p:sp>
    </p:spTree>
    <p:extLst>
      <p:ext uri="{BB962C8B-B14F-4D97-AF65-F5344CB8AC3E}">
        <p14:creationId xmlns:p14="http://schemas.microsoft.com/office/powerpoint/2010/main" val="829815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918FFECD-1C09-47C5-BCF9-32226E924358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2166D82-8E9E-4DDD-A56F-26743C7A0E01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lang="it-IT" sz="2850" b="1" dirty="0">
                <a:solidFill>
                  <a:srgbClr val="152126"/>
                </a:solidFill>
              </a:rPr>
              <a:t>P</a:t>
            </a:r>
            <a:r>
              <a:rPr sz="2850" b="1" dirty="0" err="1">
                <a:solidFill>
                  <a:srgbClr val="152126"/>
                </a:solidFill>
              </a:rPr>
              <a:t>aziente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lang="it-IT" sz="2850" b="1" dirty="0">
                <a:solidFill>
                  <a:srgbClr val="152126"/>
                </a:solidFill>
              </a:rPr>
              <a:t>o </a:t>
            </a:r>
            <a:r>
              <a:rPr sz="2850" b="1" dirty="0" err="1">
                <a:solidFill>
                  <a:srgbClr val="152126"/>
                </a:solidFill>
              </a:rPr>
              <a:t>consumatore</a:t>
            </a:r>
            <a:r>
              <a:rPr lang="it-IT" sz="2850" b="1" dirty="0">
                <a:solidFill>
                  <a:srgbClr val="152126"/>
                </a:solidFill>
              </a:rPr>
              <a:t> ?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8A82649-7CBC-4D5C-BA90-06284CE0DE73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6FC2D8F-3FE5-4760-B300-DA6EEFF2B209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10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D06F035-3A3A-4063-870F-F0783462E441}"/>
              </a:ext>
            </a:extLst>
          </p:cNvPr>
          <p:cNvSpPr>
            <a:spLocks noGrp="1"/>
          </p:cNvSpPr>
          <p:nvPr/>
        </p:nvSpPr>
        <p:spPr>
          <a:xfrm>
            <a:off x="628650" y="2238375"/>
            <a:ext cx="1809750" cy="18097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9AE6F86-03E7-4274-9648-03497DD1C714}"/>
              </a:ext>
            </a:extLst>
          </p:cNvPr>
          <p:cNvSpPr>
            <a:spLocks noGrp="1"/>
          </p:cNvSpPr>
          <p:nvPr/>
        </p:nvSpPr>
        <p:spPr>
          <a:xfrm>
            <a:off x="800100" y="2457450"/>
            <a:ext cx="1466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967"/>
                </a:solidFill>
              </a:defRPr>
            </a:pPr>
            <a:r>
              <a:rPr sz="1050" b="1">
                <a:solidFill>
                  <a:srgbClr val="0B5967"/>
                </a:solidFill>
              </a:rPr>
              <a:t>BISOGNO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9D7C6F4-7E33-4217-ACC6-59C40F449CB3}"/>
              </a:ext>
            </a:extLst>
          </p:cNvPr>
          <p:cNvSpPr>
            <a:spLocks noGrp="1"/>
          </p:cNvSpPr>
          <p:nvPr/>
        </p:nvSpPr>
        <p:spPr>
          <a:xfrm>
            <a:off x="800100" y="2952750"/>
            <a:ext cx="14668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star bene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3771525-39ED-4BC6-87C7-8936C4F892AF}"/>
              </a:ext>
            </a:extLst>
          </p:cNvPr>
          <p:cNvSpPr>
            <a:spLocks noGrp="1"/>
          </p:cNvSpPr>
          <p:nvPr/>
        </p:nvSpPr>
        <p:spPr>
          <a:xfrm>
            <a:off x="2457450" y="2924175"/>
            <a:ext cx="323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B3EE313-332A-4E69-973E-FA31A65B82B9}"/>
              </a:ext>
            </a:extLst>
          </p:cNvPr>
          <p:cNvSpPr>
            <a:spLocks noGrp="1"/>
          </p:cNvSpPr>
          <p:nvPr/>
        </p:nvSpPr>
        <p:spPr>
          <a:xfrm>
            <a:off x="2781300" y="2238375"/>
            <a:ext cx="1809750" cy="18097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8952E27-5957-4FA5-BCFD-01D8BB1EC5C1}"/>
              </a:ext>
            </a:extLst>
          </p:cNvPr>
          <p:cNvSpPr>
            <a:spLocks noGrp="1"/>
          </p:cNvSpPr>
          <p:nvPr/>
        </p:nvSpPr>
        <p:spPr>
          <a:xfrm>
            <a:off x="2952750" y="2457450"/>
            <a:ext cx="1466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967"/>
                </a:solidFill>
              </a:defRPr>
            </a:pPr>
            <a:r>
              <a:rPr sz="1050" b="1">
                <a:solidFill>
                  <a:srgbClr val="0B5967"/>
                </a:solidFill>
              </a:rPr>
              <a:t>PROMESSA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52E11EE-5177-4FD9-8552-A0FC100639F6}"/>
              </a:ext>
            </a:extLst>
          </p:cNvPr>
          <p:cNvSpPr>
            <a:spLocks noGrp="1"/>
          </p:cNvSpPr>
          <p:nvPr/>
        </p:nvSpPr>
        <p:spPr>
          <a:xfrm>
            <a:off x="2952750" y="2952750"/>
            <a:ext cx="14668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risultato rapido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EDA9C05-E381-43D9-996F-310604C8DE3E}"/>
              </a:ext>
            </a:extLst>
          </p:cNvPr>
          <p:cNvSpPr>
            <a:spLocks noGrp="1"/>
          </p:cNvSpPr>
          <p:nvPr/>
        </p:nvSpPr>
        <p:spPr>
          <a:xfrm>
            <a:off x="4610100" y="2924175"/>
            <a:ext cx="323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0F88E96-0D14-4328-8C98-632CC3C681CA}"/>
              </a:ext>
            </a:extLst>
          </p:cNvPr>
          <p:cNvSpPr>
            <a:spLocks noGrp="1"/>
          </p:cNvSpPr>
          <p:nvPr/>
        </p:nvSpPr>
        <p:spPr>
          <a:xfrm>
            <a:off x="4933950" y="2238375"/>
            <a:ext cx="1809750" cy="18097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A6D7AFB-0BAE-4528-86B2-27F572E30467}"/>
              </a:ext>
            </a:extLst>
          </p:cNvPr>
          <p:cNvSpPr>
            <a:spLocks noGrp="1"/>
          </p:cNvSpPr>
          <p:nvPr/>
        </p:nvSpPr>
        <p:spPr>
          <a:xfrm>
            <a:off x="5105400" y="2457450"/>
            <a:ext cx="1466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967"/>
                </a:solidFill>
              </a:defRPr>
            </a:pPr>
            <a:r>
              <a:rPr sz="1050" b="1">
                <a:solidFill>
                  <a:srgbClr val="0B5967"/>
                </a:solidFill>
              </a:rPr>
              <a:t>OFFERTA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4CE83FE-0199-4AB5-A52B-3005ADB361FC}"/>
              </a:ext>
            </a:extLst>
          </p:cNvPr>
          <p:cNvSpPr>
            <a:spLocks noGrp="1"/>
          </p:cNvSpPr>
          <p:nvPr/>
        </p:nvSpPr>
        <p:spPr>
          <a:xfrm>
            <a:off x="5105400" y="2952750"/>
            <a:ext cx="14668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app • coaching • prodotto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A2C6442-C8C6-4CEE-BDA0-0BC5D89AAEBC}"/>
              </a:ext>
            </a:extLst>
          </p:cNvPr>
          <p:cNvSpPr>
            <a:spLocks noGrp="1"/>
          </p:cNvSpPr>
          <p:nvPr/>
        </p:nvSpPr>
        <p:spPr>
          <a:xfrm>
            <a:off x="6762750" y="2924175"/>
            <a:ext cx="323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A6BFA82-B583-466F-874E-44E7EDB32DBE}"/>
              </a:ext>
            </a:extLst>
          </p:cNvPr>
          <p:cNvSpPr>
            <a:spLocks noGrp="1"/>
          </p:cNvSpPr>
          <p:nvPr/>
        </p:nvSpPr>
        <p:spPr>
          <a:xfrm>
            <a:off x="7086600" y="2238375"/>
            <a:ext cx="1809750" cy="18097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CAB9318-01A1-4333-B362-7DD1763A0619}"/>
              </a:ext>
            </a:extLst>
          </p:cNvPr>
          <p:cNvSpPr>
            <a:spLocks noGrp="1"/>
          </p:cNvSpPr>
          <p:nvPr/>
        </p:nvSpPr>
        <p:spPr>
          <a:xfrm>
            <a:off x="7258050" y="2457450"/>
            <a:ext cx="1466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967"/>
                </a:solidFill>
              </a:defRPr>
            </a:pPr>
            <a:r>
              <a:rPr sz="1050" b="1">
                <a:solidFill>
                  <a:srgbClr val="0B5967"/>
                </a:solidFill>
              </a:rPr>
              <a:t>ACQUISTO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43A536C-7B9A-439B-B194-36A18F7DB1CE}"/>
              </a:ext>
            </a:extLst>
          </p:cNvPr>
          <p:cNvSpPr>
            <a:spLocks noGrp="1"/>
          </p:cNvSpPr>
          <p:nvPr/>
        </p:nvSpPr>
        <p:spPr>
          <a:xfrm>
            <a:off x="7258050" y="2952750"/>
            <a:ext cx="14668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spesa privata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C6725B4-EB14-4F34-937F-5DAC3515174F}"/>
              </a:ext>
            </a:extLst>
          </p:cNvPr>
          <p:cNvSpPr>
            <a:spLocks noGrp="1"/>
          </p:cNvSpPr>
          <p:nvPr/>
        </p:nvSpPr>
        <p:spPr>
          <a:xfrm>
            <a:off x="8915400" y="2924175"/>
            <a:ext cx="323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6148779-6774-44BD-8D4D-59D9F832F61B}"/>
              </a:ext>
            </a:extLst>
          </p:cNvPr>
          <p:cNvSpPr>
            <a:spLocks noGrp="1"/>
          </p:cNvSpPr>
          <p:nvPr/>
        </p:nvSpPr>
        <p:spPr>
          <a:xfrm>
            <a:off x="9239250" y="2238375"/>
            <a:ext cx="1809750" cy="18097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1B35376-1301-4DFB-8781-34F78B80ED3E}"/>
              </a:ext>
            </a:extLst>
          </p:cNvPr>
          <p:cNvSpPr>
            <a:spLocks noGrp="1"/>
          </p:cNvSpPr>
          <p:nvPr/>
        </p:nvSpPr>
        <p:spPr>
          <a:xfrm>
            <a:off x="9410700" y="2457450"/>
            <a:ext cx="1466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E76F51"/>
                </a:solidFill>
              </a:defRPr>
            </a:pPr>
            <a:r>
              <a:rPr sz="1050" b="1">
                <a:solidFill>
                  <a:srgbClr val="E76F51"/>
                </a:solidFill>
              </a:rPr>
              <a:t>RISCHIO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7F0118B-D828-4BCE-946B-DCA8ED0367A7}"/>
              </a:ext>
            </a:extLst>
          </p:cNvPr>
          <p:cNvSpPr>
            <a:spLocks noGrp="1"/>
          </p:cNvSpPr>
          <p:nvPr/>
        </p:nvSpPr>
        <p:spPr>
          <a:xfrm>
            <a:off x="9410700" y="2952750"/>
            <a:ext cx="14668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cura frammentata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912CD7A-9D5E-4BE4-BB08-4F6147DF9F89}"/>
              </a:ext>
            </a:extLst>
          </p:cNvPr>
          <p:cNvSpPr>
            <a:spLocks noGrp="1"/>
          </p:cNvSpPr>
          <p:nvPr/>
        </p:nvSpPr>
        <p:spPr>
          <a:xfrm>
            <a:off x="1143000" y="4829175"/>
            <a:ext cx="990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152126"/>
                </a:solidFill>
              </a:defRPr>
            </a:pPr>
            <a:r>
              <a:rPr lang="it-IT" sz="2025" b="1" dirty="0">
                <a:solidFill>
                  <a:srgbClr val="152126"/>
                </a:solidFill>
              </a:rPr>
              <a:t>Il passaggio da paziente a consumatore non nasce solo da una libera preferenza: avviene quando il sistema non offre risposte accessibili, continue e credibili.</a:t>
            </a:r>
            <a:endParaRPr sz="2025" b="1" dirty="0">
              <a:solidFill>
                <a:srgbClr val="1521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4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D96DA-080A-41F2-87D9-0D3BF290F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E56C45E1-5F3E-575F-D8BE-AB9C9E329C46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FE61565-B3AA-73DA-C049-98451DDC4564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Sei mercati ridefiniscono la salute quotidiana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8A3A519-7A09-EFB1-BF23-7988498C05DC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481BC99-BE87-F6B1-73CE-ECBAE6534249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573DBF5-94EF-E0ED-7FAA-722213CED462}"/>
              </a:ext>
            </a:extLst>
          </p:cNvPr>
          <p:cNvSpPr>
            <a:spLocks noGrp="1"/>
          </p:cNvSpPr>
          <p:nvPr/>
        </p:nvSpPr>
        <p:spPr>
          <a:xfrm>
            <a:off x="628650" y="19526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50B8B0"/>
                </a:solidFill>
              </a:defRPr>
            </a:pPr>
            <a:r>
              <a:rPr sz="1275" b="1">
                <a:solidFill>
                  <a:srgbClr val="50B8B0"/>
                </a:solidFill>
              </a:rPr>
              <a:t>01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44ACD18-803D-30E3-B268-1C320B79358E}"/>
              </a:ext>
            </a:extLst>
          </p:cNvPr>
          <p:cNvSpPr>
            <a:spLocks noGrp="1"/>
          </p:cNvSpPr>
          <p:nvPr/>
        </p:nvSpPr>
        <p:spPr>
          <a:xfrm>
            <a:off x="1181100" y="195262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Alimentazione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ABB3C33-2688-40F1-69DF-FEC7A6375747}"/>
              </a:ext>
            </a:extLst>
          </p:cNvPr>
          <p:cNvSpPr>
            <a:spLocks noGrp="1"/>
          </p:cNvSpPr>
          <p:nvPr/>
        </p:nvSpPr>
        <p:spPr>
          <a:xfrm>
            <a:off x="628650" y="2505075"/>
            <a:ext cx="3143250" cy="2857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F0BBF7E-4E1E-97F4-44B0-87C7125C55B9}"/>
              </a:ext>
            </a:extLst>
          </p:cNvPr>
          <p:cNvSpPr>
            <a:spLocks noGrp="1"/>
          </p:cNvSpPr>
          <p:nvPr/>
        </p:nvSpPr>
        <p:spPr>
          <a:xfrm>
            <a:off x="628650" y="2743200"/>
            <a:ext cx="323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6777D"/>
                </a:solidFill>
              </a:defRPr>
            </a:pPr>
            <a:r>
              <a:rPr sz="1125" b="0">
                <a:solidFill>
                  <a:srgbClr val="66777D"/>
                </a:solidFill>
              </a:rPr>
              <a:t>qualità • accessibilità • scelte quotidiane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6F3586E-E968-391B-4D40-7E40E5D88B4D}"/>
              </a:ext>
            </a:extLst>
          </p:cNvPr>
          <p:cNvSpPr>
            <a:spLocks noGrp="1"/>
          </p:cNvSpPr>
          <p:nvPr/>
        </p:nvSpPr>
        <p:spPr>
          <a:xfrm>
            <a:off x="4286250" y="19526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50B8B0"/>
                </a:solidFill>
              </a:defRPr>
            </a:pPr>
            <a:r>
              <a:rPr sz="1275" b="1">
                <a:solidFill>
                  <a:srgbClr val="50B8B0"/>
                </a:solidFill>
              </a:rPr>
              <a:t>02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5E7B5B0-5CB0-9AE7-51C3-126A075A4C0E}"/>
              </a:ext>
            </a:extLst>
          </p:cNvPr>
          <p:cNvSpPr>
            <a:spLocks noGrp="1"/>
          </p:cNvSpPr>
          <p:nvPr/>
        </p:nvSpPr>
        <p:spPr>
          <a:xfrm>
            <a:off x="4838700" y="195262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52126"/>
                </a:solidFill>
              </a:defRPr>
            </a:pPr>
            <a:r>
              <a:rPr sz="1800" b="1" dirty="0">
                <a:solidFill>
                  <a:srgbClr val="152126"/>
                </a:solidFill>
              </a:rPr>
              <a:t>Fitness</a:t>
            </a:r>
            <a:r>
              <a:rPr lang="it-IT" sz="1800" b="1" dirty="0">
                <a:solidFill>
                  <a:srgbClr val="152126"/>
                </a:solidFill>
              </a:rPr>
              <a:t> e wellness</a:t>
            </a:r>
            <a:endParaRPr sz="1800" b="1" dirty="0">
              <a:solidFill>
                <a:srgbClr val="152126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962B0C1-926D-439F-C045-49AA0D60C7DA}"/>
              </a:ext>
            </a:extLst>
          </p:cNvPr>
          <p:cNvSpPr>
            <a:spLocks noGrp="1"/>
          </p:cNvSpPr>
          <p:nvPr/>
        </p:nvSpPr>
        <p:spPr>
          <a:xfrm>
            <a:off x="4286250" y="2505075"/>
            <a:ext cx="3143250" cy="2857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21CEE7A-E416-C275-90B9-A0750576CA85}"/>
              </a:ext>
            </a:extLst>
          </p:cNvPr>
          <p:cNvSpPr>
            <a:spLocks noGrp="1"/>
          </p:cNvSpPr>
          <p:nvPr/>
        </p:nvSpPr>
        <p:spPr>
          <a:xfrm>
            <a:off x="4286250" y="2743200"/>
            <a:ext cx="323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6777D"/>
                </a:solidFill>
              </a:defRPr>
            </a:pPr>
            <a:r>
              <a:rPr sz="1125" b="0">
                <a:solidFill>
                  <a:srgbClr val="66777D"/>
                </a:solidFill>
              </a:rPr>
              <a:t>movimento • prestazione • partecipazione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BAFDEF6-1D10-30D0-D85E-707BEFCDE64B}"/>
              </a:ext>
            </a:extLst>
          </p:cNvPr>
          <p:cNvSpPr>
            <a:spLocks noGrp="1"/>
          </p:cNvSpPr>
          <p:nvPr/>
        </p:nvSpPr>
        <p:spPr>
          <a:xfrm>
            <a:off x="7943850" y="19526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E76F51"/>
                </a:solidFill>
              </a:defRPr>
            </a:pPr>
            <a:r>
              <a:rPr sz="1275" b="1">
                <a:solidFill>
                  <a:srgbClr val="E76F51"/>
                </a:solidFill>
              </a:rPr>
              <a:t>03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F41E0A4-929D-7697-36B7-31DD90237A89}"/>
              </a:ext>
            </a:extLst>
          </p:cNvPr>
          <p:cNvSpPr>
            <a:spLocks noGrp="1"/>
          </p:cNvSpPr>
          <p:nvPr/>
        </p:nvSpPr>
        <p:spPr>
          <a:xfrm>
            <a:off x="8496300" y="195262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52126"/>
                </a:solidFill>
              </a:defRPr>
            </a:pPr>
            <a:r>
              <a:rPr lang="it-IT" sz="1800" b="1" dirty="0">
                <a:solidFill>
                  <a:srgbClr val="152126"/>
                </a:solidFill>
              </a:rPr>
              <a:t>Weight management </a:t>
            </a:r>
            <a:endParaRPr sz="1800" b="1" dirty="0">
              <a:solidFill>
                <a:srgbClr val="152126"/>
              </a:solidFill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252E81B-E21E-C6A9-4597-C0367EECBFFE}"/>
              </a:ext>
            </a:extLst>
          </p:cNvPr>
          <p:cNvSpPr>
            <a:spLocks noGrp="1"/>
          </p:cNvSpPr>
          <p:nvPr/>
        </p:nvSpPr>
        <p:spPr>
          <a:xfrm>
            <a:off x="7943850" y="2505075"/>
            <a:ext cx="3143250" cy="2857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C0B82F3-E86F-98DC-39E4-A48EA825C243}"/>
              </a:ext>
            </a:extLst>
          </p:cNvPr>
          <p:cNvSpPr>
            <a:spLocks noGrp="1"/>
          </p:cNvSpPr>
          <p:nvPr/>
        </p:nvSpPr>
        <p:spPr>
          <a:xfrm>
            <a:off x="7943850" y="2743200"/>
            <a:ext cx="323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6777D"/>
                </a:solidFill>
              </a:defRPr>
            </a:pPr>
            <a:r>
              <a:rPr sz="1125" b="0">
                <a:solidFill>
                  <a:srgbClr val="66777D"/>
                </a:solidFill>
              </a:rPr>
              <a:t>percorsi • terapie • continuità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03B25E5-5087-7A57-D47F-9C87AADDB08B}"/>
              </a:ext>
            </a:extLst>
          </p:cNvPr>
          <p:cNvSpPr>
            <a:spLocks noGrp="1"/>
          </p:cNvSpPr>
          <p:nvPr/>
        </p:nvSpPr>
        <p:spPr>
          <a:xfrm>
            <a:off x="628650" y="36195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50B8B0"/>
                </a:solidFill>
              </a:defRPr>
            </a:pPr>
            <a:r>
              <a:rPr sz="1275" b="1">
                <a:solidFill>
                  <a:srgbClr val="50B8B0"/>
                </a:solidFill>
              </a:rPr>
              <a:t>04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2AB94DE-995A-D754-066D-8BF7CA8C3806}"/>
              </a:ext>
            </a:extLst>
          </p:cNvPr>
          <p:cNvSpPr>
            <a:spLocks noGrp="1"/>
          </p:cNvSpPr>
          <p:nvPr/>
        </p:nvSpPr>
        <p:spPr>
          <a:xfrm>
            <a:off x="1181100" y="36195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Longevità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64C3621-69AB-F452-6ECA-74E6FAA5B42C}"/>
              </a:ext>
            </a:extLst>
          </p:cNvPr>
          <p:cNvSpPr>
            <a:spLocks noGrp="1"/>
          </p:cNvSpPr>
          <p:nvPr/>
        </p:nvSpPr>
        <p:spPr>
          <a:xfrm>
            <a:off x="628650" y="4171950"/>
            <a:ext cx="3143250" cy="2857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61E3683-D62D-FB32-6065-D1EBAE6C384C}"/>
              </a:ext>
            </a:extLst>
          </p:cNvPr>
          <p:cNvSpPr>
            <a:spLocks noGrp="1"/>
          </p:cNvSpPr>
          <p:nvPr/>
        </p:nvSpPr>
        <p:spPr>
          <a:xfrm>
            <a:off x="628650" y="4410075"/>
            <a:ext cx="323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6777D"/>
                </a:solidFill>
              </a:defRPr>
            </a:pPr>
            <a:r>
              <a:rPr sz="1125" b="0">
                <a:solidFill>
                  <a:srgbClr val="66777D"/>
                </a:solidFill>
              </a:rPr>
              <a:t>prevenzione • autonomia • invecchiamento sano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940AA32-0CE8-01E5-A85F-ADA7E6404ADB}"/>
              </a:ext>
            </a:extLst>
          </p:cNvPr>
          <p:cNvSpPr>
            <a:spLocks noGrp="1"/>
          </p:cNvSpPr>
          <p:nvPr/>
        </p:nvSpPr>
        <p:spPr>
          <a:xfrm>
            <a:off x="4286250" y="36195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50B8B0"/>
                </a:solidFill>
              </a:defRPr>
            </a:pPr>
            <a:r>
              <a:rPr sz="1275" b="1">
                <a:solidFill>
                  <a:srgbClr val="50B8B0"/>
                </a:solidFill>
              </a:rPr>
              <a:t>05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31D2D23-5986-0151-E6BC-A169FDD0B201}"/>
              </a:ext>
            </a:extLst>
          </p:cNvPr>
          <p:cNvSpPr>
            <a:spLocks noGrp="1"/>
          </p:cNvSpPr>
          <p:nvPr/>
        </p:nvSpPr>
        <p:spPr>
          <a:xfrm>
            <a:off x="4838700" y="36195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Sonno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954FCF1-B8DA-DA89-794F-A08CE2D5CAF8}"/>
              </a:ext>
            </a:extLst>
          </p:cNvPr>
          <p:cNvSpPr>
            <a:spLocks noGrp="1"/>
          </p:cNvSpPr>
          <p:nvPr/>
        </p:nvSpPr>
        <p:spPr>
          <a:xfrm>
            <a:off x="4286250" y="4171950"/>
            <a:ext cx="3143250" cy="2857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971B1A6-A7F6-1A52-8978-E771A455C726}"/>
              </a:ext>
            </a:extLst>
          </p:cNvPr>
          <p:cNvSpPr>
            <a:spLocks noGrp="1"/>
          </p:cNvSpPr>
          <p:nvPr/>
        </p:nvSpPr>
        <p:spPr>
          <a:xfrm>
            <a:off x="4286250" y="4410075"/>
            <a:ext cx="323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6777D"/>
                </a:solidFill>
              </a:defRPr>
            </a:pPr>
            <a:r>
              <a:rPr sz="1125" b="0">
                <a:solidFill>
                  <a:srgbClr val="66777D"/>
                </a:solidFill>
              </a:rPr>
              <a:t>recupero • ritmi • produttività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3793A81-750F-E758-74B0-489FB59C15B5}"/>
              </a:ext>
            </a:extLst>
          </p:cNvPr>
          <p:cNvSpPr>
            <a:spLocks noGrp="1"/>
          </p:cNvSpPr>
          <p:nvPr/>
        </p:nvSpPr>
        <p:spPr>
          <a:xfrm>
            <a:off x="7943850" y="36195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50B8B0"/>
                </a:solidFill>
              </a:defRPr>
            </a:pPr>
            <a:r>
              <a:rPr sz="1275" b="1">
                <a:solidFill>
                  <a:srgbClr val="50B8B0"/>
                </a:solidFill>
              </a:rPr>
              <a:t>06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4ACFEF7-E505-97D1-8299-0C256C695B8D}"/>
              </a:ext>
            </a:extLst>
          </p:cNvPr>
          <p:cNvSpPr>
            <a:spLocks noGrp="1"/>
          </p:cNvSpPr>
          <p:nvPr/>
        </p:nvSpPr>
        <p:spPr>
          <a:xfrm>
            <a:off x="8496300" y="36195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52126"/>
                </a:solidFill>
              </a:defRPr>
            </a:pPr>
            <a:r>
              <a:rPr sz="1800" b="1">
                <a:solidFill>
                  <a:srgbClr val="152126"/>
                </a:solidFill>
              </a:rPr>
              <a:t>Salute mentale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C7FD2362-8D70-475B-1D96-EA3E5DC6629C}"/>
              </a:ext>
            </a:extLst>
          </p:cNvPr>
          <p:cNvSpPr>
            <a:spLocks noGrp="1"/>
          </p:cNvSpPr>
          <p:nvPr/>
        </p:nvSpPr>
        <p:spPr>
          <a:xfrm>
            <a:off x="7943850" y="4171950"/>
            <a:ext cx="3143250" cy="2857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5E128FA-BA2D-7554-F388-F559629F66AC}"/>
              </a:ext>
            </a:extLst>
          </p:cNvPr>
          <p:cNvSpPr>
            <a:spLocks noGrp="1"/>
          </p:cNvSpPr>
          <p:nvPr/>
        </p:nvSpPr>
        <p:spPr>
          <a:xfrm>
            <a:off x="7943850" y="4410075"/>
            <a:ext cx="3238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>
                <a:solidFill>
                  <a:srgbClr val="66777D"/>
                </a:solidFill>
              </a:defRPr>
            </a:pPr>
            <a:r>
              <a:rPr sz="1125" b="0">
                <a:solidFill>
                  <a:srgbClr val="66777D"/>
                </a:solidFill>
              </a:rPr>
              <a:t>benessere • relazioni • resilienza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AD175B7F-2ADC-E599-DEE7-38C3C12B0263}"/>
              </a:ext>
            </a:extLst>
          </p:cNvPr>
          <p:cNvSpPr>
            <a:spLocks noGrp="1"/>
          </p:cNvSpPr>
          <p:nvPr/>
        </p:nvSpPr>
        <p:spPr>
          <a:xfrm>
            <a:off x="628650" y="5619750"/>
            <a:ext cx="10934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B5967"/>
                </a:solidFill>
              </a:defRPr>
            </a:pPr>
            <a:r>
              <a:rPr sz="2100" b="1">
                <a:solidFill>
                  <a:srgbClr val="0B5967"/>
                </a:solidFill>
              </a:rPr>
              <a:t>Il peso è il crocevia che connette tutti i pilastri.</a:t>
            </a:r>
          </a:p>
        </p:txBody>
      </p:sp>
    </p:spTree>
    <p:extLst>
      <p:ext uri="{BB962C8B-B14F-4D97-AF65-F5344CB8AC3E}">
        <p14:creationId xmlns:p14="http://schemas.microsoft.com/office/powerpoint/2010/main" val="4180980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8C37699D-AE3A-4734-B39A-CF3853B3B6C0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12EB1F5-15E7-4DDD-A691-09CA5BC7E8B3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Il percorso reale è lungo, circolare e multidisciplinare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77FD5AB-8D80-47F5-B331-34C46C9B1E28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9F2F67B-69DF-4912-B217-611564B9502F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CFA3290-0B81-4E45-8ED8-7261EC44BD12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86000" cy="2095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EEF085A-067B-4BCA-9927-4FC33495073E}"/>
              </a:ext>
            </a:extLst>
          </p:cNvPr>
          <p:cNvSpPr>
            <a:spLocks noGrp="1"/>
          </p:cNvSpPr>
          <p:nvPr/>
        </p:nvSpPr>
        <p:spPr>
          <a:xfrm>
            <a:off x="819150" y="240030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967"/>
                </a:solidFill>
              </a:defRPr>
            </a:pPr>
            <a:r>
              <a:rPr sz="1125" b="1">
                <a:solidFill>
                  <a:srgbClr val="0B5967"/>
                </a:solidFill>
              </a:rPr>
              <a:t>ASCOLTO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8445BB2-737A-4B14-A0AD-235B11DBD50E}"/>
              </a:ext>
            </a:extLst>
          </p:cNvPr>
          <p:cNvSpPr>
            <a:spLocks noGrp="1"/>
          </p:cNvSpPr>
          <p:nvPr/>
        </p:nvSpPr>
        <p:spPr>
          <a:xfrm>
            <a:off x="819150" y="2981325"/>
            <a:ext cx="1905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storia e obiettivi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7923898-768D-4310-82B7-6EFF76930DF2}"/>
              </a:ext>
            </a:extLst>
          </p:cNvPr>
          <p:cNvSpPr>
            <a:spLocks noGrp="1"/>
          </p:cNvSpPr>
          <p:nvPr/>
        </p:nvSpPr>
        <p:spPr>
          <a:xfrm>
            <a:off x="3352800" y="2143125"/>
            <a:ext cx="2286000" cy="2095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E2EDFC2-21E0-4F70-812E-696D51AA5B50}"/>
              </a:ext>
            </a:extLst>
          </p:cNvPr>
          <p:cNvSpPr>
            <a:spLocks noGrp="1"/>
          </p:cNvSpPr>
          <p:nvPr/>
        </p:nvSpPr>
        <p:spPr>
          <a:xfrm>
            <a:off x="3543300" y="240030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967"/>
                </a:solidFill>
              </a:defRPr>
            </a:pPr>
            <a:r>
              <a:rPr sz="1125" b="1">
                <a:solidFill>
                  <a:srgbClr val="0B5967"/>
                </a:solidFill>
              </a:rPr>
              <a:t>DIAGNOSI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A551694-41B6-4A3F-8F14-5E75521F7D4C}"/>
              </a:ext>
            </a:extLst>
          </p:cNvPr>
          <p:cNvSpPr>
            <a:spLocks noGrp="1"/>
          </p:cNvSpPr>
          <p:nvPr/>
        </p:nvSpPr>
        <p:spPr>
          <a:xfrm>
            <a:off x="3543300" y="2981325"/>
            <a:ext cx="1905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rischio e comorbidità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E5BE97-F18F-4055-9DDF-481B301C5C03}"/>
              </a:ext>
            </a:extLst>
          </p:cNvPr>
          <p:cNvSpPr>
            <a:spLocks noGrp="1"/>
          </p:cNvSpPr>
          <p:nvPr/>
        </p:nvSpPr>
        <p:spPr>
          <a:xfrm>
            <a:off x="6076950" y="2143125"/>
            <a:ext cx="2286000" cy="209550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B6C5C61-B0CD-44AE-9FCD-3121D1D2A335}"/>
              </a:ext>
            </a:extLst>
          </p:cNvPr>
          <p:cNvSpPr>
            <a:spLocks noGrp="1"/>
          </p:cNvSpPr>
          <p:nvPr/>
        </p:nvSpPr>
        <p:spPr>
          <a:xfrm>
            <a:off x="6267450" y="240030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E76F51"/>
                </a:solidFill>
              </a:defRPr>
            </a:pPr>
            <a:r>
              <a:rPr sz="1125" b="1">
                <a:solidFill>
                  <a:srgbClr val="E76F51"/>
                </a:solidFill>
              </a:rPr>
              <a:t>SCELTA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79D9921-FA78-42FD-94A9-8EA140A490E2}"/>
              </a:ext>
            </a:extLst>
          </p:cNvPr>
          <p:cNvSpPr>
            <a:spLocks noGrp="1"/>
          </p:cNvSpPr>
          <p:nvPr/>
        </p:nvSpPr>
        <p:spPr>
          <a:xfrm>
            <a:off x="6267450" y="2981325"/>
            <a:ext cx="1905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intervento appropriato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4F2072C-4B49-4923-939B-34D81F34A8F8}"/>
              </a:ext>
            </a:extLst>
          </p:cNvPr>
          <p:cNvSpPr>
            <a:spLocks noGrp="1"/>
          </p:cNvSpPr>
          <p:nvPr/>
        </p:nvSpPr>
        <p:spPr>
          <a:xfrm>
            <a:off x="8801100" y="2143125"/>
            <a:ext cx="2286000" cy="2095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6C1B005-CF91-4103-8057-9C6F7F618408}"/>
              </a:ext>
            </a:extLst>
          </p:cNvPr>
          <p:cNvSpPr>
            <a:spLocks noGrp="1"/>
          </p:cNvSpPr>
          <p:nvPr/>
        </p:nvSpPr>
        <p:spPr>
          <a:xfrm>
            <a:off x="8991600" y="240030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967"/>
                </a:solidFill>
              </a:defRPr>
            </a:pPr>
            <a:r>
              <a:rPr sz="1125" b="1">
                <a:solidFill>
                  <a:srgbClr val="0B5967"/>
                </a:solidFill>
              </a:rPr>
              <a:t>FOLLOW-UP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EE70D29-5AA6-4576-88A0-0ECD35289973}"/>
              </a:ext>
            </a:extLst>
          </p:cNvPr>
          <p:cNvSpPr>
            <a:spLocks noGrp="1"/>
          </p:cNvSpPr>
          <p:nvPr/>
        </p:nvSpPr>
        <p:spPr>
          <a:xfrm>
            <a:off x="8991600" y="2981325"/>
            <a:ext cx="1905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esiti e adattamento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89274B1-FFB0-4195-893F-A937965E08A8}"/>
              </a:ext>
            </a:extLst>
          </p:cNvPr>
          <p:cNvSpPr>
            <a:spLocks noGrp="1"/>
          </p:cNvSpPr>
          <p:nvPr/>
        </p:nvSpPr>
        <p:spPr>
          <a:xfrm>
            <a:off x="904875" y="4857750"/>
            <a:ext cx="10382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75" b="1">
                <a:solidFill>
                  <a:srgbClr val="0B5967"/>
                </a:solidFill>
              </a:defRPr>
            </a:pPr>
            <a:r>
              <a:rPr sz="1875" b="1">
                <a:solidFill>
                  <a:srgbClr val="0B5967"/>
                </a:solidFill>
              </a:rPr>
              <a:t>Nutrizione • attività fisica • supporto psicologico • farmaci • chirurgia metabolico-bariatrica</a:t>
            </a:r>
          </a:p>
        </p:txBody>
      </p:sp>
    </p:spTree>
    <p:extLst>
      <p:ext uri="{BB962C8B-B14F-4D97-AF65-F5344CB8AC3E}">
        <p14:creationId xmlns:p14="http://schemas.microsoft.com/office/powerpoint/2010/main" val="338087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CBEB48F4-63F6-47E1-9508-413A9A81E8ED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D45A1DB-2EA6-416D-A0B7-D84CA981644C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 dirty="0">
                <a:solidFill>
                  <a:srgbClr val="152126"/>
                </a:solidFill>
              </a:rPr>
              <a:t>L</a:t>
            </a:r>
            <a:r>
              <a:rPr lang="it-IT" sz="2850" b="1" dirty="0">
                <a:solidFill>
                  <a:srgbClr val="152126"/>
                </a:solidFill>
              </a:rPr>
              <a:t>'</a:t>
            </a:r>
            <a:r>
              <a:rPr sz="2850" b="1" dirty="0" err="1">
                <a:solidFill>
                  <a:srgbClr val="152126"/>
                </a:solidFill>
              </a:rPr>
              <a:t>economia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lang="it-IT" sz="2850" b="1" dirty="0">
                <a:solidFill>
                  <a:srgbClr val="152126"/>
                </a:solidFill>
              </a:rPr>
              <a:t>e le politiche socio-sanitarie </a:t>
            </a:r>
            <a:r>
              <a:rPr sz="2850" b="1" dirty="0">
                <a:solidFill>
                  <a:srgbClr val="152126"/>
                </a:solidFill>
              </a:rPr>
              <a:t>p</a:t>
            </a:r>
            <a:r>
              <a:rPr lang="it-IT" sz="2850" b="1" dirty="0" err="1">
                <a:solidFill>
                  <a:srgbClr val="152126"/>
                </a:solidFill>
              </a:rPr>
              <a:t>ossono</a:t>
            </a:r>
            <a:r>
              <a:rPr lang="it-IT" sz="2850" b="1" dirty="0">
                <a:solidFill>
                  <a:srgbClr val="152126"/>
                </a:solidFill>
              </a:rPr>
              <a:t> 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prevenire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oppure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polarizzare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2ED5BF-1AE1-44CA-A15A-C890342DE530}"/>
              </a:ext>
            </a:extLst>
          </p:cNvPr>
          <p:cNvSpPr>
            <a:spLocks noGrp="1"/>
          </p:cNvSpPr>
          <p:nvPr/>
        </p:nvSpPr>
        <p:spPr>
          <a:xfrm>
            <a:off x="671512" y="1695450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3C47EC5-4431-4906-B967-F562F3854F91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13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97F822-E9D6-47F0-9EC6-C3EB7242B1BD}"/>
              </a:ext>
            </a:extLst>
          </p:cNvPr>
          <p:cNvSpPr>
            <a:spLocks noGrp="1"/>
          </p:cNvSpPr>
          <p:nvPr/>
        </p:nvSpPr>
        <p:spPr>
          <a:xfrm>
            <a:off x="628650" y="20383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50B8B0"/>
                </a:solidFill>
              </a:defRPr>
            </a:pPr>
            <a:r>
              <a:rPr sz="1800" b="1">
                <a:solidFill>
                  <a:srgbClr val="50B8B0"/>
                </a:solidFill>
              </a:rPr>
              <a:t>OPPORTUNITÀ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B6761AF-6039-4379-A567-F04A55631E31}"/>
              </a:ext>
            </a:extLst>
          </p:cNvPr>
          <p:cNvSpPr>
            <a:spLocks noGrp="1"/>
          </p:cNvSpPr>
          <p:nvPr/>
        </p:nvSpPr>
        <p:spPr>
          <a:xfrm>
            <a:off x="6172200" y="20383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E76F51"/>
                </a:solidFill>
              </a:defRPr>
            </a:pPr>
            <a:r>
              <a:rPr sz="1800" b="1">
                <a:solidFill>
                  <a:srgbClr val="E76F51"/>
                </a:solidFill>
              </a:rPr>
              <a:t>RISCHI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F004045-7F00-4456-AB28-A6C0FF91D84A}"/>
              </a:ext>
            </a:extLst>
          </p:cNvPr>
          <p:cNvSpPr>
            <a:spLocks noGrp="1"/>
          </p:cNvSpPr>
          <p:nvPr/>
        </p:nvSpPr>
        <p:spPr>
          <a:xfrm>
            <a:off x="628650" y="277177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251A080-A700-4069-9EBE-4F79031A24F9}"/>
              </a:ext>
            </a:extLst>
          </p:cNvPr>
          <p:cNvSpPr>
            <a:spLocks noGrp="1"/>
          </p:cNvSpPr>
          <p:nvPr/>
        </p:nvSpPr>
        <p:spPr>
          <a:xfrm>
            <a:off x="857250" y="2667000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innovazione e personalizzazione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D21CECE-C584-49ED-AD35-9EC99AEBBA38}"/>
              </a:ext>
            </a:extLst>
          </p:cNvPr>
          <p:cNvSpPr>
            <a:spLocks noGrp="1"/>
          </p:cNvSpPr>
          <p:nvPr/>
        </p:nvSpPr>
        <p:spPr>
          <a:xfrm>
            <a:off x="628650" y="33623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34F7F5A-CDC8-4305-BEBC-37F746C14121}"/>
              </a:ext>
            </a:extLst>
          </p:cNvPr>
          <p:cNvSpPr>
            <a:spLocks noGrp="1"/>
          </p:cNvSpPr>
          <p:nvPr/>
        </p:nvSpPr>
        <p:spPr>
          <a:xfrm>
            <a:off x="857250" y="3257550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prevenzione nella vita quotidiana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6FE77A3-9FCF-4628-A5BD-B834D97E7A09}"/>
              </a:ext>
            </a:extLst>
          </p:cNvPr>
          <p:cNvSpPr>
            <a:spLocks noGrp="1"/>
          </p:cNvSpPr>
          <p:nvPr/>
        </p:nvSpPr>
        <p:spPr>
          <a:xfrm>
            <a:off x="628650" y="395287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BA9A30D-71DF-49ED-8B8A-8E3B907C05DB}"/>
              </a:ext>
            </a:extLst>
          </p:cNvPr>
          <p:cNvSpPr>
            <a:spLocks noGrp="1"/>
          </p:cNvSpPr>
          <p:nvPr/>
        </p:nvSpPr>
        <p:spPr>
          <a:xfrm>
            <a:off x="857250" y="3848100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nuove competenze e occupazione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75E5505-5DF3-4667-91B8-FDEA72CEED73}"/>
              </a:ext>
            </a:extLst>
          </p:cNvPr>
          <p:cNvSpPr>
            <a:spLocks noGrp="1"/>
          </p:cNvSpPr>
          <p:nvPr/>
        </p:nvSpPr>
        <p:spPr>
          <a:xfrm>
            <a:off x="628650" y="45434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BB7D185-26B4-4548-B75A-6363D828752C}"/>
              </a:ext>
            </a:extLst>
          </p:cNvPr>
          <p:cNvSpPr>
            <a:spLocks noGrp="1"/>
          </p:cNvSpPr>
          <p:nvPr/>
        </p:nvSpPr>
        <p:spPr>
          <a:xfrm>
            <a:off x="857250" y="4438650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monitoraggio e aderenza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1860D7-C8F6-4CB0-858C-0BCEA659BBA9}"/>
              </a:ext>
            </a:extLst>
          </p:cNvPr>
          <p:cNvSpPr>
            <a:spLocks noGrp="1"/>
          </p:cNvSpPr>
          <p:nvPr/>
        </p:nvSpPr>
        <p:spPr>
          <a:xfrm>
            <a:off x="6172200" y="277177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15D5788-AB83-42B2-8324-CA69ECA62209}"/>
              </a:ext>
            </a:extLst>
          </p:cNvPr>
          <p:cNvSpPr>
            <a:spLocks noGrp="1"/>
          </p:cNvSpPr>
          <p:nvPr/>
        </p:nvSpPr>
        <p:spPr>
          <a:xfrm>
            <a:off x="6400800" y="266700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privatizzazione della prevenzione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31737EC-485F-450E-8C5C-539F0593544A}"/>
              </a:ext>
            </a:extLst>
          </p:cNvPr>
          <p:cNvSpPr>
            <a:spLocks noGrp="1"/>
          </p:cNvSpPr>
          <p:nvPr/>
        </p:nvSpPr>
        <p:spPr>
          <a:xfrm>
            <a:off x="6172200" y="33623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03F741F-08F8-47B8-B983-42A85209E152}"/>
              </a:ext>
            </a:extLst>
          </p:cNvPr>
          <p:cNvSpPr>
            <a:spLocks noGrp="1"/>
          </p:cNvSpPr>
          <p:nvPr/>
        </p:nvSpPr>
        <p:spPr>
          <a:xfrm>
            <a:off x="6400800" y="32575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promesse non validate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C56A4B2-D247-4F8D-951D-B82B7ABB838F}"/>
              </a:ext>
            </a:extLst>
          </p:cNvPr>
          <p:cNvSpPr>
            <a:spLocks noGrp="1"/>
          </p:cNvSpPr>
          <p:nvPr/>
        </p:nvSpPr>
        <p:spPr>
          <a:xfrm>
            <a:off x="6172200" y="395287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979B79B-577A-4096-B6CC-75CEE862ECED}"/>
              </a:ext>
            </a:extLst>
          </p:cNvPr>
          <p:cNvSpPr>
            <a:spLocks noGrp="1"/>
          </p:cNvSpPr>
          <p:nvPr/>
        </p:nvSpPr>
        <p:spPr>
          <a:xfrm>
            <a:off x="6400800" y="384810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medicalizzazione del benessere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2857298-037D-456C-81AD-072BB5DE3438}"/>
              </a:ext>
            </a:extLst>
          </p:cNvPr>
          <p:cNvSpPr>
            <a:spLocks noGrp="1"/>
          </p:cNvSpPr>
          <p:nvPr/>
        </p:nvSpPr>
        <p:spPr>
          <a:xfrm>
            <a:off x="6172200" y="45434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FB6AB76-9227-4E17-9308-AF80F873825A}"/>
              </a:ext>
            </a:extLst>
          </p:cNvPr>
          <p:cNvSpPr>
            <a:spLocks noGrp="1"/>
          </p:cNvSpPr>
          <p:nvPr/>
        </p:nvSpPr>
        <p:spPr>
          <a:xfrm>
            <a:off x="6400800" y="44386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52126"/>
                </a:solidFill>
              </a:defRPr>
            </a:pPr>
            <a:r>
              <a:rPr sz="1575" b="0">
                <a:solidFill>
                  <a:srgbClr val="152126"/>
                </a:solidFill>
              </a:rPr>
              <a:t>divario economico e digitale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5347285-BEF7-495C-962D-24B99587D2AC}"/>
              </a:ext>
            </a:extLst>
          </p:cNvPr>
          <p:cNvSpPr>
            <a:spLocks noGrp="1"/>
          </p:cNvSpPr>
          <p:nvPr/>
        </p:nvSpPr>
        <p:spPr>
          <a:xfrm>
            <a:off x="5772150" y="1981200"/>
            <a:ext cx="19050" cy="338137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1F9D761-AD4D-4247-B571-EF5FC31325ED}"/>
              </a:ext>
            </a:extLst>
          </p:cNvPr>
          <p:cNvSpPr>
            <a:spLocks noGrp="1"/>
          </p:cNvSpPr>
          <p:nvPr/>
        </p:nvSpPr>
        <p:spPr>
          <a:xfrm>
            <a:off x="1428750" y="5743575"/>
            <a:ext cx="933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152126"/>
                </a:solidFill>
              </a:defRPr>
            </a:pPr>
            <a:r>
              <a:rPr sz="2100" b="1">
                <a:solidFill>
                  <a:srgbClr val="152126"/>
                </a:solidFill>
              </a:rPr>
              <a:t>Il mercato crea possibilità. La governance decide chi ne beneficia.</a:t>
            </a:r>
          </a:p>
        </p:txBody>
      </p:sp>
    </p:spTree>
    <p:extLst>
      <p:ext uri="{BB962C8B-B14F-4D97-AF65-F5344CB8AC3E}">
        <p14:creationId xmlns:p14="http://schemas.microsoft.com/office/powerpoint/2010/main" val="413218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1E4FFC99-E885-418F-A324-CAC1091AC2BD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E644C39-DBDC-40AF-96C2-573B07296017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 dirty="0">
                <a:solidFill>
                  <a:srgbClr val="152126"/>
                </a:solidFill>
              </a:rPr>
              <a:t>Senza </a:t>
            </a:r>
            <a:r>
              <a:rPr sz="2850" b="1" dirty="0" err="1">
                <a:solidFill>
                  <a:srgbClr val="152126"/>
                </a:solidFill>
              </a:rPr>
              <a:t>equità</a:t>
            </a:r>
            <a:r>
              <a:rPr sz="2850" b="1" dirty="0">
                <a:solidFill>
                  <a:srgbClr val="152126"/>
                </a:solidFill>
              </a:rPr>
              <a:t>, la </a:t>
            </a:r>
            <a:r>
              <a:rPr sz="2850" b="1" dirty="0" err="1">
                <a:solidFill>
                  <a:srgbClr val="152126"/>
                </a:solidFill>
              </a:rPr>
              <a:t>prevenzione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lang="it-IT" sz="2850" b="1" dirty="0">
                <a:solidFill>
                  <a:srgbClr val="152126"/>
                </a:solidFill>
              </a:rPr>
              <a:t>e le cure </a:t>
            </a:r>
            <a:r>
              <a:rPr sz="2850" b="1" dirty="0" err="1">
                <a:solidFill>
                  <a:srgbClr val="152126"/>
                </a:solidFill>
              </a:rPr>
              <a:t>diventa</a:t>
            </a:r>
            <a:r>
              <a:rPr lang="it-IT" sz="2850" b="1" dirty="0">
                <a:solidFill>
                  <a:srgbClr val="152126"/>
                </a:solidFill>
              </a:rPr>
              <a:t>no</a:t>
            </a:r>
            <a:r>
              <a:rPr sz="2850" b="1" dirty="0">
                <a:solidFill>
                  <a:srgbClr val="152126"/>
                </a:solidFill>
              </a:rPr>
              <a:t> un privilegio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D424A1D-6B72-4534-8F09-43472BB203D5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B94EF7F-6E4B-47F7-977C-385FE45F4F44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14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DB16FBE-A41E-4FC3-A7BC-F0CE4417618D}"/>
              </a:ext>
            </a:extLst>
          </p:cNvPr>
          <p:cNvSpPr>
            <a:spLocks noGrp="1"/>
          </p:cNvSpPr>
          <p:nvPr/>
        </p:nvSpPr>
        <p:spPr>
          <a:xfrm>
            <a:off x="628650" y="207645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0B5967"/>
                </a:solidFill>
              </a:defRPr>
            </a:pPr>
            <a:r>
              <a:rPr sz="1575" b="1">
                <a:solidFill>
                  <a:srgbClr val="0B5967"/>
                </a:solidFill>
              </a:rPr>
              <a:t>CHI HA PIÙ RISORSE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6EDC2FB-6441-4566-8EB6-4C3574573FA0}"/>
              </a:ext>
            </a:extLst>
          </p:cNvPr>
          <p:cNvSpPr>
            <a:spLocks noGrp="1"/>
          </p:cNvSpPr>
          <p:nvPr/>
        </p:nvSpPr>
        <p:spPr>
          <a:xfrm>
            <a:off x="628650" y="2590800"/>
            <a:ext cx="44767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accede prima a tecnologie, coaching, ambienti favorevoli e terapie.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C7E7118-EAA9-4438-AA70-17C2DE215528}"/>
              </a:ext>
            </a:extLst>
          </p:cNvPr>
          <p:cNvSpPr>
            <a:spLocks noGrp="1"/>
          </p:cNvSpPr>
          <p:nvPr/>
        </p:nvSpPr>
        <p:spPr>
          <a:xfrm>
            <a:off x="628650" y="415290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E76F51"/>
                </a:solidFill>
              </a:defRPr>
            </a:pPr>
            <a:r>
              <a:rPr sz="1575" b="1">
                <a:solidFill>
                  <a:srgbClr val="E76F51"/>
                </a:solidFill>
              </a:rPr>
              <a:t>CHI È PIÙ VULNERABILE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F780488-FEE2-4CED-8613-B852B931560E}"/>
              </a:ext>
            </a:extLst>
          </p:cNvPr>
          <p:cNvSpPr>
            <a:spLocks noGrp="1"/>
          </p:cNvSpPr>
          <p:nvPr/>
        </p:nvSpPr>
        <p:spPr>
          <a:xfrm>
            <a:off x="628650" y="4667250"/>
            <a:ext cx="44767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viene intercettato più tardi, quando complicanze e costi sono maggiori.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5EE883-3A73-4146-A33E-0516C9338B81}"/>
              </a:ext>
            </a:extLst>
          </p:cNvPr>
          <p:cNvSpPr>
            <a:spLocks noGrp="1"/>
          </p:cNvSpPr>
          <p:nvPr/>
        </p:nvSpPr>
        <p:spPr>
          <a:xfrm>
            <a:off x="6191250" y="2000250"/>
            <a:ext cx="5372100" cy="34290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28ECE06-9A6A-42F5-A096-22C9BABB137E}"/>
              </a:ext>
            </a:extLst>
          </p:cNvPr>
          <p:cNvSpPr>
            <a:spLocks noGrp="1"/>
          </p:cNvSpPr>
          <p:nvPr/>
        </p:nvSpPr>
        <p:spPr>
          <a:xfrm>
            <a:off x="6534150" y="2324100"/>
            <a:ext cx="4667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0B5967"/>
                </a:solidFill>
              </a:defRPr>
            </a:pPr>
            <a:r>
              <a:rPr sz="2025" b="1">
                <a:solidFill>
                  <a:srgbClr val="0B5967"/>
                </a:solidFill>
              </a:rPr>
              <a:t>Il gradiente sociale del peso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D231034-F29A-4AF5-BF04-B02A0CFA2055}"/>
              </a:ext>
            </a:extLst>
          </p:cNvPr>
          <p:cNvSpPr>
            <a:spLocks noGrp="1"/>
          </p:cNvSpPr>
          <p:nvPr/>
        </p:nvSpPr>
        <p:spPr>
          <a:xfrm>
            <a:off x="6534150" y="3105150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7CF25F4-FCA0-4979-A41D-3E75D60FE5F9}"/>
              </a:ext>
            </a:extLst>
          </p:cNvPr>
          <p:cNvSpPr>
            <a:spLocks noGrp="1"/>
          </p:cNvSpPr>
          <p:nvPr/>
        </p:nvSpPr>
        <p:spPr>
          <a:xfrm>
            <a:off x="6762750" y="3000375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prezzo e qualità del cibo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B9C7442-AEA6-4755-A22F-9C5663DDC112}"/>
              </a:ext>
            </a:extLst>
          </p:cNvPr>
          <p:cNvSpPr>
            <a:spLocks noGrp="1"/>
          </p:cNvSpPr>
          <p:nvPr/>
        </p:nvSpPr>
        <p:spPr>
          <a:xfrm>
            <a:off x="6534150" y="3562350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CBA2C70-6412-4319-9657-9AA53D10DF1C}"/>
              </a:ext>
            </a:extLst>
          </p:cNvPr>
          <p:cNvSpPr>
            <a:spLocks noGrp="1"/>
          </p:cNvSpPr>
          <p:nvPr/>
        </p:nvSpPr>
        <p:spPr>
          <a:xfrm>
            <a:off x="6762750" y="3457575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spazi verdi e mobilità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CD43BF5-9E3E-46ED-AAC7-68945DCC3C3C}"/>
              </a:ext>
            </a:extLst>
          </p:cNvPr>
          <p:cNvSpPr>
            <a:spLocks noGrp="1"/>
          </p:cNvSpPr>
          <p:nvPr/>
        </p:nvSpPr>
        <p:spPr>
          <a:xfrm>
            <a:off x="6534150" y="4019550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D88893A-8036-4E53-B097-0B49D4B0D1D2}"/>
              </a:ext>
            </a:extLst>
          </p:cNvPr>
          <p:cNvSpPr>
            <a:spLocks noGrp="1"/>
          </p:cNvSpPr>
          <p:nvPr/>
        </p:nvSpPr>
        <p:spPr>
          <a:xfrm>
            <a:off x="6762750" y="3914775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health literacy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155F303-2CC5-41D9-BF9A-19977599A83D}"/>
              </a:ext>
            </a:extLst>
          </p:cNvPr>
          <p:cNvSpPr>
            <a:spLocks noGrp="1"/>
          </p:cNvSpPr>
          <p:nvPr/>
        </p:nvSpPr>
        <p:spPr>
          <a:xfrm>
            <a:off x="6534150" y="4476750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C3A6966-DD42-403F-8E48-DF1BE98A2C69}"/>
              </a:ext>
            </a:extLst>
          </p:cNvPr>
          <p:cNvSpPr>
            <a:spLocks noGrp="1"/>
          </p:cNvSpPr>
          <p:nvPr/>
        </p:nvSpPr>
        <p:spPr>
          <a:xfrm>
            <a:off x="6762750" y="4371975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>
                <a:solidFill>
                  <a:srgbClr val="152126"/>
                </a:solidFill>
              </a:rPr>
              <a:t>stress e lavoro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56100BE-8FF1-487F-94E0-C5E2C35117F7}"/>
              </a:ext>
            </a:extLst>
          </p:cNvPr>
          <p:cNvSpPr>
            <a:spLocks noGrp="1"/>
          </p:cNvSpPr>
          <p:nvPr/>
        </p:nvSpPr>
        <p:spPr>
          <a:xfrm>
            <a:off x="6534150" y="4933950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B8CBC95-CDCA-4AEB-9286-2F10CBA3C3DE}"/>
              </a:ext>
            </a:extLst>
          </p:cNvPr>
          <p:cNvSpPr>
            <a:spLocks noGrp="1"/>
          </p:cNvSpPr>
          <p:nvPr/>
        </p:nvSpPr>
        <p:spPr>
          <a:xfrm>
            <a:off x="6762750" y="4829175"/>
            <a:ext cx="4152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52126"/>
                </a:solidFill>
              </a:defRPr>
            </a:pPr>
            <a:r>
              <a:rPr sz="1500" b="0" dirty="0">
                <a:solidFill>
                  <a:srgbClr val="152126"/>
                </a:solidFill>
              </a:rPr>
              <a:t>accesso ai </a:t>
            </a:r>
            <a:r>
              <a:rPr sz="1500" b="0" dirty="0" err="1">
                <a:solidFill>
                  <a:srgbClr val="152126"/>
                </a:solidFill>
              </a:rPr>
              <a:t>servizi</a:t>
            </a:r>
            <a:r>
              <a:rPr lang="it-IT" sz="1500" dirty="0">
                <a:solidFill>
                  <a:srgbClr val="152126"/>
                </a:solidFill>
              </a:rPr>
              <a:t>. Alle cure e ai trattamenti</a:t>
            </a:r>
            <a:endParaRPr sz="1500" b="0" dirty="0">
              <a:solidFill>
                <a:srgbClr val="1521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86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076A4EB-97ED-42F1-8F94-6B440DF20C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ABA2F22-9E2F-44BC-B243-940AAED13F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94AA5A7-64FD-4810-BC07-7834979850DA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02 | RIDISEGNARE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BD7FA4-7569-4769-B2E4-DA0921913528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47625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450" b="1">
                <a:solidFill>
                  <a:srgbClr val="FFFFFF"/>
                </a:solidFill>
              </a:defRPr>
            </a:pPr>
            <a:r>
              <a:rPr lang="it-IT" sz="3450" b="1" dirty="0">
                <a:solidFill>
                  <a:srgbClr val="FFFFFF"/>
                </a:solidFill>
              </a:rPr>
              <a:t>L’ambiente urbano influenza ogni giorno salute e peso</a:t>
            </a:r>
            <a:r>
              <a:rPr sz="3450" b="1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EFFE281-4463-4A64-B8A8-2B8C3FF6588A}"/>
              </a:ext>
            </a:extLst>
          </p:cNvPr>
          <p:cNvSpPr>
            <a:spLocks noGrp="1"/>
          </p:cNvSpPr>
          <p:nvPr/>
        </p:nvSpPr>
        <p:spPr>
          <a:xfrm>
            <a:off x="628650" y="3143250"/>
            <a:ext cx="46672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D9ECEA"/>
                </a:solidFill>
              </a:defRPr>
            </a:pPr>
            <a:r>
              <a:rPr sz="1800" b="0" dirty="0" err="1">
                <a:solidFill>
                  <a:srgbClr val="D9ECEA"/>
                </a:solidFill>
              </a:rPr>
              <a:t>Mobilità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attiva</a:t>
            </a:r>
            <a:r>
              <a:rPr sz="1800" b="0" dirty="0">
                <a:solidFill>
                  <a:srgbClr val="D9ECEA"/>
                </a:solidFill>
              </a:rPr>
              <a:t>, </a:t>
            </a:r>
            <a:r>
              <a:rPr sz="1800" b="0" dirty="0" err="1">
                <a:solidFill>
                  <a:srgbClr val="D9ECEA"/>
                </a:solidFill>
              </a:rPr>
              <a:t>verde</a:t>
            </a:r>
            <a:r>
              <a:rPr sz="1800" b="0" dirty="0">
                <a:solidFill>
                  <a:srgbClr val="D9ECEA"/>
                </a:solidFill>
              </a:rPr>
              <a:t>, </a:t>
            </a:r>
            <a:r>
              <a:rPr sz="1800" b="0" dirty="0" err="1">
                <a:solidFill>
                  <a:srgbClr val="D9ECEA"/>
                </a:solidFill>
              </a:rPr>
              <a:t>cibo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accessibile</a:t>
            </a:r>
            <a:r>
              <a:rPr sz="1800" b="0" dirty="0">
                <a:solidFill>
                  <a:srgbClr val="D9ECEA"/>
                </a:solidFill>
              </a:rPr>
              <a:t>, sport di </a:t>
            </a:r>
            <a:r>
              <a:rPr sz="1800" b="0" dirty="0" err="1">
                <a:solidFill>
                  <a:srgbClr val="D9ECEA"/>
                </a:solidFill>
              </a:rPr>
              <a:t>prossimità</a:t>
            </a:r>
            <a:r>
              <a:rPr lang="it-IT" sz="1800" b="0" dirty="0">
                <a:solidFill>
                  <a:srgbClr val="D9ECEA"/>
                </a:solidFill>
              </a:rPr>
              <a:t>, informazione</a:t>
            </a:r>
            <a:r>
              <a:rPr sz="1800" b="0" dirty="0">
                <a:solidFill>
                  <a:srgbClr val="D9ECEA"/>
                </a:solidFill>
              </a:rPr>
              <a:t> e </a:t>
            </a:r>
            <a:r>
              <a:rPr sz="1800" b="0" dirty="0" err="1">
                <a:solidFill>
                  <a:srgbClr val="D9ECEA"/>
                </a:solidFill>
              </a:rPr>
              <a:t>sicurezza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modificano</a:t>
            </a:r>
            <a:r>
              <a:rPr sz="1800" b="0" dirty="0">
                <a:solidFill>
                  <a:srgbClr val="D9ECEA"/>
                </a:solidFill>
              </a:rPr>
              <a:t> le </a:t>
            </a:r>
            <a:r>
              <a:rPr sz="1800" b="0" dirty="0" err="1">
                <a:solidFill>
                  <a:srgbClr val="D9ECEA"/>
                </a:solidFill>
              </a:rPr>
              <a:t>possibilità</a:t>
            </a:r>
            <a:r>
              <a:rPr sz="1800" b="0" dirty="0">
                <a:solidFill>
                  <a:srgbClr val="D9ECEA"/>
                </a:solidFill>
              </a:rPr>
              <a:t> </a:t>
            </a:r>
            <a:r>
              <a:rPr sz="1800" b="0" dirty="0" err="1">
                <a:solidFill>
                  <a:srgbClr val="D9ECEA"/>
                </a:solidFill>
              </a:rPr>
              <a:t>reali</a:t>
            </a:r>
            <a:r>
              <a:rPr sz="1800" b="0" dirty="0">
                <a:solidFill>
                  <a:srgbClr val="D9ECEA"/>
                </a:solidFill>
              </a:rPr>
              <a:t> di </a:t>
            </a:r>
            <a:r>
              <a:rPr sz="1800" b="0" dirty="0" err="1">
                <a:solidFill>
                  <a:srgbClr val="D9ECEA"/>
                </a:solidFill>
              </a:rPr>
              <a:t>scelta</a:t>
            </a:r>
            <a:r>
              <a:rPr sz="1800" b="0" dirty="0">
                <a:solidFill>
                  <a:srgbClr val="D9ECEA"/>
                </a:solidFill>
              </a:rPr>
              <a:t>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F126BB3-C462-475A-ABE6-D24F987FFE07}"/>
              </a:ext>
            </a:extLst>
          </p:cNvPr>
          <p:cNvSpPr>
            <a:spLocks noGrp="1"/>
          </p:cNvSpPr>
          <p:nvPr/>
        </p:nvSpPr>
        <p:spPr>
          <a:xfrm>
            <a:off x="628650" y="5095875"/>
            <a:ext cx="4762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F5A18D"/>
                </a:solidFill>
              </a:defRPr>
            </a:pPr>
            <a:r>
              <a:rPr sz="1800" b="1" dirty="0" err="1">
                <a:solidFill>
                  <a:srgbClr val="F5A18D"/>
                </a:solidFill>
              </a:rPr>
              <a:t>Gli</a:t>
            </a:r>
            <a:r>
              <a:rPr sz="1800" b="1" dirty="0">
                <a:solidFill>
                  <a:srgbClr val="F5A18D"/>
                </a:solidFill>
              </a:rPr>
              <a:t> </a:t>
            </a:r>
            <a:r>
              <a:rPr sz="1800" b="1" dirty="0" err="1">
                <a:solidFill>
                  <a:srgbClr val="F5A18D"/>
                </a:solidFill>
              </a:rPr>
              <a:t>ambienti</a:t>
            </a:r>
            <a:r>
              <a:rPr sz="1800" b="1" dirty="0">
                <a:solidFill>
                  <a:srgbClr val="F5A18D"/>
                </a:solidFill>
              </a:rPr>
              <a:t> </a:t>
            </a:r>
            <a:r>
              <a:rPr sz="1800" b="1" dirty="0" err="1">
                <a:solidFill>
                  <a:srgbClr val="F5A18D"/>
                </a:solidFill>
              </a:rPr>
              <a:t>obesogenici</a:t>
            </a:r>
            <a:r>
              <a:rPr sz="1800" b="1" dirty="0">
                <a:solidFill>
                  <a:srgbClr val="F5A18D"/>
                </a:solidFill>
              </a:rPr>
              <a:t> non </a:t>
            </a:r>
            <a:r>
              <a:rPr sz="1800" b="1" dirty="0" err="1">
                <a:solidFill>
                  <a:srgbClr val="F5A18D"/>
                </a:solidFill>
              </a:rPr>
              <a:t>si</a:t>
            </a:r>
            <a:r>
              <a:rPr sz="1800" b="1" dirty="0">
                <a:solidFill>
                  <a:srgbClr val="F5A18D"/>
                </a:solidFill>
              </a:rPr>
              <a:t> </a:t>
            </a:r>
            <a:r>
              <a:rPr sz="1800" b="1" dirty="0" err="1">
                <a:solidFill>
                  <a:srgbClr val="F5A18D"/>
                </a:solidFill>
              </a:rPr>
              <a:t>curano</a:t>
            </a:r>
            <a:r>
              <a:rPr sz="1800" b="1" dirty="0">
                <a:solidFill>
                  <a:srgbClr val="F5A18D"/>
                </a:solidFill>
              </a:rPr>
              <a:t> con la sola </a:t>
            </a:r>
            <a:r>
              <a:rPr sz="1800" b="1" dirty="0" err="1">
                <a:solidFill>
                  <a:srgbClr val="F5A18D"/>
                </a:solidFill>
              </a:rPr>
              <a:t>volontà</a:t>
            </a:r>
            <a:r>
              <a:rPr sz="1800" b="1" dirty="0">
                <a:solidFill>
                  <a:srgbClr val="F5A18D"/>
                </a:solidFill>
              </a:rPr>
              <a:t> </a:t>
            </a:r>
            <a:r>
              <a:rPr sz="1800" b="1" dirty="0" err="1">
                <a:solidFill>
                  <a:srgbClr val="F5A18D"/>
                </a:solidFill>
              </a:rPr>
              <a:t>individuale</a:t>
            </a:r>
            <a:r>
              <a:rPr lang="it-IT" sz="1800" b="1" dirty="0">
                <a:solidFill>
                  <a:srgbClr val="F5A18D"/>
                </a:solidFill>
              </a:rPr>
              <a:t> ma con una concezione differente del bene comune e dell’ambiente dove vive una comunità</a:t>
            </a:r>
            <a:r>
              <a:rPr sz="1800" b="1" dirty="0">
                <a:solidFill>
                  <a:srgbClr val="F5A18D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5694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78E3CFA-B32D-4550-861D-FF42C0E79B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286500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58A3DA5-016C-487A-ABFD-13C5F5F8A27B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03 | INNOVARE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6419B42-3178-4455-B050-0DBD6F714972}"/>
              </a:ext>
            </a:extLst>
          </p:cNvPr>
          <p:cNvSpPr>
            <a:spLocks noGrp="1"/>
          </p:cNvSpPr>
          <p:nvPr/>
        </p:nvSpPr>
        <p:spPr>
          <a:xfrm>
            <a:off x="628650" y="904875"/>
            <a:ext cx="4953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rPr lang="it-IT" sz="3600" b="1" dirty="0">
                <a:solidFill>
                  <a:srgbClr val="FFFFFF"/>
                </a:solidFill>
              </a:rPr>
              <a:t>Nuove terapie e tecnologie stanno trasformando la gestione dell’obesità</a:t>
            </a:r>
            <a:endParaRPr sz="3600" b="1" dirty="0">
              <a:solidFill>
                <a:srgbClr val="FFFFFF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12FE9A0-A7DE-4BA0-860F-808FF99C9B1B}"/>
              </a:ext>
            </a:extLst>
          </p:cNvPr>
          <p:cNvSpPr>
            <a:spLocks noGrp="1"/>
          </p:cNvSpPr>
          <p:nvPr/>
        </p:nvSpPr>
        <p:spPr>
          <a:xfrm>
            <a:off x="628650" y="3857626"/>
            <a:ext cx="4857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0">
                <a:solidFill>
                  <a:srgbClr val="D9ECEA"/>
                </a:solidFill>
              </a:defRPr>
            </a:pPr>
            <a:r>
              <a:rPr sz="1950" b="0" dirty="0" err="1">
                <a:solidFill>
                  <a:srgbClr val="D9ECEA"/>
                </a:solidFill>
              </a:rPr>
              <a:t>Farmaci</a:t>
            </a:r>
            <a:r>
              <a:rPr lang="it-IT" sz="1950" dirty="0">
                <a:solidFill>
                  <a:srgbClr val="D9ECEA"/>
                </a:solidFill>
              </a:rPr>
              <a:t>,</a:t>
            </a:r>
            <a:r>
              <a:rPr sz="1950" b="0" dirty="0">
                <a:solidFill>
                  <a:srgbClr val="D9ECEA"/>
                </a:solidFill>
              </a:rPr>
              <a:t> </a:t>
            </a:r>
            <a:r>
              <a:rPr sz="1950" b="0" dirty="0" err="1">
                <a:solidFill>
                  <a:srgbClr val="D9ECEA"/>
                </a:solidFill>
              </a:rPr>
              <a:t>chirurgia</a:t>
            </a:r>
            <a:r>
              <a:rPr sz="1950" b="0" dirty="0">
                <a:solidFill>
                  <a:srgbClr val="D9ECEA"/>
                </a:solidFill>
              </a:rPr>
              <a:t>, </a:t>
            </a:r>
            <a:r>
              <a:rPr lang="it-IT" sz="1950" b="0" dirty="0">
                <a:solidFill>
                  <a:srgbClr val="D9ECEA"/>
                </a:solidFill>
              </a:rPr>
              <a:t>approcci dietetici-nutrizionali , </a:t>
            </a:r>
            <a:r>
              <a:rPr sz="1950" b="0" dirty="0" err="1">
                <a:solidFill>
                  <a:srgbClr val="D9ECEA"/>
                </a:solidFill>
              </a:rPr>
              <a:t>dati</a:t>
            </a:r>
            <a:r>
              <a:rPr sz="1950" b="0" dirty="0">
                <a:solidFill>
                  <a:srgbClr val="D9ECEA"/>
                </a:solidFill>
              </a:rPr>
              <a:t> e </a:t>
            </a:r>
            <a:r>
              <a:rPr sz="1950" b="0" dirty="0" err="1">
                <a:solidFill>
                  <a:srgbClr val="D9ECEA"/>
                </a:solidFill>
              </a:rPr>
              <a:t>strumenti</a:t>
            </a:r>
            <a:r>
              <a:rPr sz="1950" b="0" dirty="0">
                <a:solidFill>
                  <a:srgbClr val="D9ECEA"/>
                </a:solidFill>
              </a:rPr>
              <a:t> </a:t>
            </a:r>
            <a:r>
              <a:rPr sz="1950" b="0" dirty="0" err="1">
                <a:solidFill>
                  <a:srgbClr val="D9ECEA"/>
                </a:solidFill>
              </a:rPr>
              <a:t>digitali</a:t>
            </a:r>
            <a:r>
              <a:rPr sz="1950" b="0" dirty="0">
                <a:solidFill>
                  <a:srgbClr val="D9ECEA"/>
                </a:solidFill>
              </a:rPr>
              <a:t> </a:t>
            </a:r>
            <a:r>
              <a:rPr sz="1950" b="0" dirty="0" err="1">
                <a:solidFill>
                  <a:srgbClr val="D9ECEA"/>
                </a:solidFill>
              </a:rPr>
              <a:t>ampliano</a:t>
            </a:r>
            <a:r>
              <a:rPr sz="1950" b="0" dirty="0">
                <a:solidFill>
                  <a:srgbClr val="D9ECEA"/>
                </a:solidFill>
              </a:rPr>
              <a:t> le </a:t>
            </a:r>
            <a:r>
              <a:rPr sz="1950" b="0" dirty="0" err="1">
                <a:solidFill>
                  <a:srgbClr val="D9ECEA"/>
                </a:solidFill>
              </a:rPr>
              <a:t>opzioni</a:t>
            </a:r>
            <a:r>
              <a:rPr sz="1950" b="0" dirty="0">
                <a:solidFill>
                  <a:srgbClr val="D9ECEA"/>
                </a:solidFill>
              </a:rPr>
              <a:t>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27EF142-7A39-4A03-81A1-5B58B6DC1EDA}"/>
              </a:ext>
            </a:extLst>
          </p:cNvPr>
          <p:cNvSpPr>
            <a:spLocks noGrp="1"/>
          </p:cNvSpPr>
          <p:nvPr/>
        </p:nvSpPr>
        <p:spPr>
          <a:xfrm>
            <a:off x="628650" y="5298622"/>
            <a:ext cx="4857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F5A18D"/>
                </a:solidFill>
              </a:defRPr>
            </a:pPr>
            <a:r>
              <a:rPr sz="1875" b="1" dirty="0">
                <a:solidFill>
                  <a:srgbClr val="F5A18D"/>
                </a:solidFill>
              </a:rPr>
              <a:t>Ma </a:t>
            </a:r>
            <a:r>
              <a:rPr sz="1875" b="1" dirty="0" err="1">
                <a:solidFill>
                  <a:srgbClr val="F5A18D"/>
                </a:solidFill>
              </a:rPr>
              <a:t>appropriatezza</a:t>
            </a:r>
            <a:r>
              <a:rPr sz="1875" b="1" dirty="0">
                <a:solidFill>
                  <a:srgbClr val="F5A18D"/>
                </a:solidFill>
              </a:rPr>
              <a:t>, follow-up e </a:t>
            </a:r>
            <a:r>
              <a:rPr sz="1875" b="1" dirty="0" err="1">
                <a:solidFill>
                  <a:srgbClr val="F5A18D"/>
                </a:solidFill>
              </a:rPr>
              <a:t>valutazione</a:t>
            </a:r>
            <a:r>
              <a:rPr sz="1875" b="1" dirty="0">
                <a:solidFill>
                  <a:srgbClr val="F5A18D"/>
                </a:solidFill>
              </a:rPr>
              <a:t> degli </a:t>
            </a:r>
            <a:r>
              <a:rPr sz="1875" b="1" dirty="0" err="1">
                <a:solidFill>
                  <a:srgbClr val="F5A18D"/>
                </a:solidFill>
              </a:rPr>
              <a:t>esiti</a:t>
            </a:r>
            <a:r>
              <a:rPr sz="1875" b="1" dirty="0">
                <a:solidFill>
                  <a:srgbClr val="F5A18D"/>
                </a:solidFill>
              </a:rPr>
              <a:t> </a:t>
            </a:r>
            <a:r>
              <a:rPr sz="1875" b="1" dirty="0" err="1">
                <a:solidFill>
                  <a:srgbClr val="F5A18D"/>
                </a:solidFill>
              </a:rPr>
              <a:t>restano</a:t>
            </a:r>
            <a:r>
              <a:rPr sz="1875" b="1" dirty="0">
                <a:solidFill>
                  <a:srgbClr val="F5A18D"/>
                </a:solidFill>
              </a:rPr>
              <a:t> </a:t>
            </a:r>
            <a:r>
              <a:rPr sz="1875" b="1" dirty="0" err="1">
                <a:solidFill>
                  <a:srgbClr val="F5A18D"/>
                </a:solidFill>
              </a:rPr>
              <a:t>insostituibili</a:t>
            </a:r>
            <a:r>
              <a:rPr sz="1875" b="1" dirty="0">
                <a:solidFill>
                  <a:srgbClr val="F5A18D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0469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47D072FA-F132-4A06-BAE0-D78C1EE146D5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53FE255-7C8C-4F1D-91E8-232E8BF08334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Il continuum terapeutico non ammette guerre di religione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C0D7416-5492-493E-9157-5D2154A674F8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5C2B665-29DF-4D6C-B402-3D66ACAE8D3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17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3E3D1B9-D5BF-4790-9C5A-A6E9F2C1652A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86000" cy="23812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FFFA693-D2A1-430C-9F66-261CDD0C3E1A}"/>
              </a:ext>
            </a:extLst>
          </p:cNvPr>
          <p:cNvSpPr>
            <a:spLocks noGrp="1"/>
          </p:cNvSpPr>
          <p:nvPr/>
        </p:nvSpPr>
        <p:spPr>
          <a:xfrm>
            <a:off x="819150" y="2333625"/>
            <a:ext cx="428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50B8B0"/>
                </a:solidFill>
              </a:defRPr>
            </a:pPr>
            <a:r>
              <a:rPr sz="2550" b="1">
                <a:solidFill>
                  <a:srgbClr val="50B8B0"/>
                </a:solidFill>
              </a:rPr>
              <a:t>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2F99A4F-D7C7-48E5-8E54-8125A86D8A5F}"/>
              </a:ext>
            </a:extLst>
          </p:cNvPr>
          <p:cNvSpPr>
            <a:spLocks noGrp="1"/>
          </p:cNvSpPr>
          <p:nvPr/>
        </p:nvSpPr>
        <p:spPr>
          <a:xfrm>
            <a:off x="819150" y="3028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0B5967"/>
                </a:solidFill>
              </a:defRPr>
            </a:pPr>
            <a:r>
              <a:rPr sz="1200" b="1">
                <a:solidFill>
                  <a:srgbClr val="0B5967"/>
                </a:solidFill>
              </a:rPr>
              <a:t>STILI DI VITA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1768F96-74C9-4698-ADD3-37C2ED5FA603}"/>
              </a:ext>
            </a:extLst>
          </p:cNvPr>
          <p:cNvSpPr>
            <a:spLocks noGrp="1"/>
          </p:cNvSpPr>
          <p:nvPr/>
        </p:nvSpPr>
        <p:spPr>
          <a:xfrm>
            <a:off x="819150" y="3486150"/>
            <a:ext cx="190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sempre, ma non da soli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8869EE0-DD73-4913-A491-DD92D53AD17B}"/>
              </a:ext>
            </a:extLst>
          </p:cNvPr>
          <p:cNvSpPr>
            <a:spLocks noGrp="1"/>
          </p:cNvSpPr>
          <p:nvPr/>
        </p:nvSpPr>
        <p:spPr>
          <a:xfrm>
            <a:off x="3352800" y="2143125"/>
            <a:ext cx="2286000" cy="23812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5DF0E37-D8C3-4F8D-A815-2028D9B5AC82}"/>
              </a:ext>
            </a:extLst>
          </p:cNvPr>
          <p:cNvSpPr>
            <a:spLocks noGrp="1"/>
          </p:cNvSpPr>
          <p:nvPr/>
        </p:nvSpPr>
        <p:spPr>
          <a:xfrm>
            <a:off x="3543300" y="2333625"/>
            <a:ext cx="428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50B8B0"/>
                </a:solidFill>
              </a:defRPr>
            </a:pPr>
            <a:r>
              <a:rPr sz="2550" b="1">
                <a:solidFill>
                  <a:srgbClr val="50B8B0"/>
                </a:solidFill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7FFA6E2-E04D-42CA-AC49-D46658BEB168}"/>
              </a:ext>
            </a:extLst>
          </p:cNvPr>
          <p:cNvSpPr>
            <a:spLocks noGrp="1"/>
          </p:cNvSpPr>
          <p:nvPr/>
        </p:nvSpPr>
        <p:spPr>
          <a:xfrm>
            <a:off x="3543300" y="3028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0B5967"/>
                </a:solidFill>
              </a:defRPr>
            </a:pPr>
            <a:r>
              <a:rPr sz="1200" b="1">
                <a:solidFill>
                  <a:srgbClr val="0B5967"/>
                </a:solidFill>
              </a:rPr>
              <a:t>FARMACI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F60FFE1-3AAB-473C-9DF8-07120D10F33E}"/>
              </a:ext>
            </a:extLst>
          </p:cNvPr>
          <p:cNvSpPr>
            <a:spLocks noGrp="1"/>
          </p:cNvSpPr>
          <p:nvPr/>
        </p:nvSpPr>
        <p:spPr>
          <a:xfrm>
            <a:off x="3543300" y="3486150"/>
            <a:ext cx="190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 dirty="0" err="1">
                <a:solidFill>
                  <a:srgbClr val="152126"/>
                </a:solidFill>
              </a:rPr>
              <a:t>quando</a:t>
            </a:r>
            <a:r>
              <a:rPr sz="1725" b="1" dirty="0">
                <a:solidFill>
                  <a:srgbClr val="152126"/>
                </a:solidFill>
              </a:rPr>
              <a:t> </a:t>
            </a:r>
            <a:r>
              <a:rPr sz="1725" b="1" dirty="0" err="1">
                <a:solidFill>
                  <a:srgbClr val="152126"/>
                </a:solidFill>
              </a:rPr>
              <a:t>indicati</a:t>
            </a:r>
            <a:r>
              <a:rPr lang="it-IT" sz="1725" b="1" dirty="0">
                <a:solidFill>
                  <a:srgbClr val="152126"/>
                </a:solidFill>
              </a:rPr>
              <a:t> e sotto prescrizione medica</a:t>
            </a:r>
            <a:endParaRPr sz="1725" b="1" dirty="0">
              <a:solidFill>
                <a:srgbClr val="152126"/>
              </a:solidFill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420AD9A-2A9E-4559-9B19-54D30B3EB52A}"/>
              </a:ext>
            </a:extLst>
          </p:cNvPr>
          <p:cNvSpPr>
            <a:spLocks noGrp="1"/>
          </p:cNvSpPr>
          <p:nvPr/>
        </p:nvSpPr>
        <p:spPr>
          <a:xfrm>
            <a:off x="6076950" y="2143125"/>
            <a:ext cx="2286000" cy="23812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47B6DB5-658A-4E1B-902D-B900451ACE0E}"/>
              </a:ext>
            </a:extLst>
          </p:cNvPr>
          <p:cNvSpPr>
            <a:spLocks noGrp="1"/>
          </p:cNvSpPr>
          <p:nvPr/>
        </p:nvSpPr>
        <p:spPr>
          <a:xfrm>
            <a:off x="6267450" y="2333625"/>
            <a:ext cx="428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E76F51"/>
                </a:solidFill>
              </a:defRPr>
            </a:pPr>
            <a:r>
              <a:rPr sz="2550" b="1">
                <a:solidFill>
                  <a:srgbClr val="E76F51"/>
                </a:solidFill>
              </a:rPr>
              <a:t>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28427BA-025E-4EDF-9125-C2D32BA1C8B1}"/>
              </a:ext>
            </a:extLst>
          </p:cNvPr>
          <p:cNvSpPr>
            <a:spLocks noGrp="1"/>
          </p:cNvSpPr>
          <p:nvPr/>
        </p:nvSpPr>
        <p:spPr>
          <a:xfrm>
            <a:off x="6267450" y="3028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0B5967"/>
                </a:solidFill>
              </a:defRPr>
            </a:pPr>
            <a:r>
              <a:rPr sz="1200" b="1">
                <a:solidFill>
                  <a:srgbClr val="0B5967"/>
                </a:solidFill>
              </a:rPr>
              <a:t>CHIRURGIA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4C96D07-C967-4644-9CAF-0733000D1341}"/>
              </a:ext>
            </a:extLst>
          </p:cNvPr>
          <p:cNvSpPr>
            <a:spLocks noGrp="1"/>
          </p:cNvSpPr>
          <p:nvPr/>
        </p:nvSpPr>
        <p:spPr>
          <a:xfrm>
            <a:off x="6267450" y="3486150"/>
            <a:ext cx="190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 dirty="0">
                <a:solidFill>
                  <a:srgbClr val="152126"/>
                </a:solidFill>
              </a:rPr>
              <a:t>per </a:t>
            </a:r>
            <a:r>
              <a:rPr sz="1725" b="1" dirty="0" err="1">
                <a:solidFill>
                  <a:srgbClr val="152126"/>
                </a:solidFill>
              </a:rPr>
              <a:t>profili</a:t>
            </a:r>
            <a:r>
              <a:rPr sz="1725" b="1" dirty="0">
                <a:solidFill>
                  <a:srgbClr val="152126"/>
                </a:solidFill>
              </a:rPr>
              <a:t> </a:t>
            </a:r>
            <a:r>
              <a:rPr sz="1725" b="1" dirty="0" err="1">
                <a:solidFill>
                  <a:srgbClr val="152126"/>
                </a:solidFill>
              </a:rPr>
              <a:t>appropriati</a:t>
            </a:r>
            <a:endParaRPr sz="1725" b="1" dirty="0">
              <a:solidFill>
                <a:srgbClr val="152126"/>
              </a:solidFill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67B06A1-D2C9-460F-966D-555213A6CF43}"/>
              </a:ext>
            </a:extLst>
          </p:cNvPr>
          <p:cNvSpPr>
            <a:spLocks noGrp="1"/>
          </p:cNvSpPr>
          <p:nvPr/>
        </p:nvSpPr>
        <p:spPr>
          <a:xfrm>
            <a:off x="8801100" y="2143125"/>
            <a:ext cx="2286000" cy="23812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09F46CF-1044-48DA-8658-3436CEF41A39}"/>
              </a:ext>
            </a:extLst>
          </p:cNvPr>
          <p:cNvSpPr>
            <a:spLocks noGrp="1"/>
          </p:cNvSpPr>
          <p:nvPr/>
        </p:nvSpPr>
        <p:spPr>
          <a:xfrm>
            <a:off x="8991600" y="2333625"/>
            <a:ext cx="428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50B8B0"/>
                </a:solidFill>
              </a:defRPr>
            </a:pPr>
            <a:r>
              <a:rPr sz="2550" b="1">
                <a:solidFill>
                  <a:srgbClr val="50B8B0"/>
                </a:solidFill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E506723-370A-4F3E-A9D5-F79BD040BEA6}"/>
              </a:ext>
            </a:extLst>
          </p:cNvPr>
          <p:cNvSpPr>
            <a:spLocks noGrp="1"/>
          </p:cNvSpPr>
          <p:nvPr/>
        </p:nvSpPr>
        <p:spPr>
          <a:xfrm>
            <a:off x="8991600" y="30289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0B5967"/>
                </a:solidFill>
              </a:defRPr>
            </a:pPr>
            <a:r>
              <a:rPr sz="1200" b="1">
                <a:solidFill>
                  <a:srgbClr val="0B5967"/>
                </a:solidFill>
              </a:rPr>
              <a:t>FOLLOW-UP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DA7725-0A98-485D-A3D6-B5D0E7B000D7}"/>
              </a:ext>
            </a:extLst>
          </p:cNvPr>
          <p:cNvSpPr>
            <a:spLocks noGrp="1"/>
          </p:cNvSpPr>
          <p:nvPr/>
        </p:nvSpPr>
        <p:spPr>
          <a:xfrm>
            <a:off x="8991600" y="3486150"/>
            <a:ext cx="190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per tutti, nel tempo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B420757-74E9-4D89-821E-ED3B1B50F900}"/>
              </a:ext>
            </a:extLst>
          </p:cNvPr>
          <p:cNvSpPr>
            <a:spLocks noGrp="1"/>
          </p:cNvSpPr>
          <p:nvPr/>
        </p:nvSpPr>
        <p:spPr>
          <a:xfrm>
            <a:off x="1143000" y="5238750"/>
            <a:ext cx="990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75" b="1">
                <a:solidFill>
                  <a:srgbClr val="0B5967"/>
                </a:solidFill>
              </a:defRPr>
            </a:pPr>
            <a:r>
              <a:rPr sz="2175" b="1">
                <a:solidFill>
                  <a:srgbClr val="0B5967"/>
                </a:solidFill>
              </a:rPr>
              <a:t>La scelta è clinica, condivisa, personalizzata e rivalutabile.</a:t>
            </a:r>
          </a:p>
        </p:txBody>
      </p:sp>
    </p:spTree>
    <p:extLst>
      <p:ext uri="{BB962C8B-B14F-4D97-AF65-F5344CB8AC3E}">
        <p14:creationId xmlns:p14="http://schemas.microsoft.com/office/powerpoint/2010/main" val="1601455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CBF18330-D72F-4275-84B8-DB83C1C362E9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90414D2-6811-48A7-8B46-9EC8C955ED69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La chirurgia metabolico-bariatrica è parte della risposta di sistema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A81F09C-8670-4446-BE93-5E2C34797D12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01377C2-2609-42A4-9A61-A8DFADD4D482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18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10E64F0-56FF-456B-A1F0-7433B01D12CD}"/>
              </a:ext>
            </a:extLst>
          </p:cNvPr>
          <p:cNvSpPr>
            <a:spLocks noGrp="1"/>
          </p:cNvSpPr>
          <p:nvPr/>
        </p:nvSpPr>
        <p:spPr>
          <a:xfrm>
            <a:off x="628650" y="205740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E76F51"/>
                </a:solidFill>
              </a:defRPr>
            </a:pPr>
            <a:r>
              <a:rPr sz="1575" b="1">
                <a:solidFill>
                  <a:srgbClr val="E76F51"/>
                </a:solidFill>
              </a:rPr>
              <a:t>NON È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C569A29-7F81-4236-A5F8-2769E123E9E5}"/>
              </a:ext>
            </a:extLst>
          </p:cNvPr>
          <p:cNvSpPr>
            <a:spLocks noGrp="1"/>
          </p:cNvSpPr>
          <p:nvPr/>
        </p:nvSpPr>
        <p:spPr>
          <a:xfrm>
            <a:off x="628650" y="275272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85C3EB5-1214-42B6-9B29-45498540D74B}"/>
              </a:ext>
            </a:extLst>
          </p:cNvPr>
          <p:cNvSpPr>
            <a:spLocks noGrp="1"/>
          </p:cNvSpPr>
          <p:nvPr/>
        </p:nvSpPr>
        <p:spPr>
          <a:xfrm>
            <a:off x="857250" y="2647950"/>
            <a:ext cx="3867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>
                <a:solidFill>
                  <a:srgbClr val="152126"/>
                </a:solidFill>
              </a:rPr>
              <a:t>ultima spiaggia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6C3D632-F56D-4682-BED1-EEE74DB78D18}"/>
              </a:ext>
            </a:extLst>
          </p:cNvPr>
          <p:cNvSpPr>
            <a:spLocks noGrp="1"/>
          </p:cNvSpPr>
          <p:nvPr/>
        </p:nvSpPr>
        <p:spPr>
          <a:xfrm>
            <a:off x="628650" y="34004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462FA02-D272-488F-A645-8DA7EC005B02}"/>
              </a:ext>
            </a:extLst>
          </p:cNvPr>
          <p:cNvSpPr>
            <a:spLocks noGrp="1"/>
          </p:cNvSpPr>
          <p:nvPr/>
        </p:nvSpPr>
        <p:spPr>
          <a:xfrm>
            <a:off x="857250" y="3295650"/>
            <a:ext cx="3867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>
                <a:solidFill>
                  <a:srgbClr val="152126"/>
                </a:solidFill>
              </a:rPr>
              <a:t>scorciatoia estetica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B6291A1-A732-4791-A54D-CC2C86D42B2E}"/>
              </a:ext>
            </a:extLst>
          </p:cNvPr>
          <p:cNvSpPr>
            <a:spLocks noGrp="1"/>
          </p:cNvSpPr>
          <p:nvPr/>
        </p:nvSpPr>
        <p:spPr>
          <a:xfrm>
            <a:off x="628650" y="404812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49BBD99-E318-47BE-BD52-FC19BFB9DBEA}"/>
              </a:ext>
            </a:extLst>
          </p:cNvPr>
          <p:cNvSpPr>
            <a:spLocks noGrp="1"/>
          </p:cNvSpPr>
          <p:nvPr/>
        </p:nvSpPr>
        <p:spPr>
          <a:xfrm>
            <a:off x="857250" y="3943350"/>
            <a:ext cx="3867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>
                <a:solidFill>
                  <a:srgbClr val="152126"/>
                </a:solidFill>
              </a:rPr>
              <a:t>evento isolato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9CB572F-BC11-49F3-AD11-D10B622060B3}"/>
              </a:ext>
            </a:extLst>
          </p:cNvPr>
          <p:cNvSpPr>
            <a:spLocks noGrp="1"/>
          </p:cNvSpPr>
          <p:nvPr/>
        </p:nvSpPr>
        <p:spPr>
          <a:xfrm>
            <a:off x="6191250" y="205740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50B8B0"/>
                </a:solidFill>
              </a:defRPr>
            </a:pPr>
            <a:r>
              <a:rPr sz="1575" b="1">
                <a:solidFill>
                  <a:srgbClr val="50B8B0"/>
                </a:solidFill>
              </a:rPr>
              <a:t>È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6984D97-AD81-4705-A97E-6076AE28A101}"/>
              </a:ext>
            </a:extLst>
          </p:cNvPr>
          <p:cNvSpPr>
            <a:spLocks noGrp="1"/>
          </p:cNvSpPr>
          <p:nvPr/>
        </p:nvSpPr>
        <p:spPr>
          <a:xfrm>
            <a:off x="6191250" y="275272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F6FF65C-076D-4358-8D91-38F8881D545A}"/>
              </a:ext>
            </a:extLst>
          </p:cNvPr>
          <p:cNvSpPr>
            <a:spLocks noGrp="1"/>
          </p:cNvSpPr>
          <p:nvPr/>
        </p:nvSpPr>
        <p:spPr>
          <a:xfrm>
            <a:off x="6419850" y="26479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>
                <a:solidFill>
                  <a:srgbClr val="152126"/>
                </a:solidFill>
              </a:rPr>
              <a:t>trattamento evidence-based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8D1C6A5-2D4D-4767-AE9F-9E09E2DC1822}"/>
              </a:ext>
            </a:extLst>
          </p:cNvPr>
          <p:cNvSpPr>
            <a:spLocks noGrp="1"/>
          </p:cNvSpPr>
          <p:nvPr/>
        </p:nvSpPr>
        <p:spPr>
          <a:xfrm>
            <a:off x="6191250" y="34004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0247FFD-F662-429C-B548-85FFAE2BC70D}"/>
              </a:ext>
            </a:extLst>
          </p:cNvPr>
          <p:cNvSpPr>
            <a:spLocks noGrp="1"/>
          </p:cNvSpPr>
          <p:nvPr/>
        </p:nvSpPr>
        <p:spPr>
          <a:xfrm>
            <a:off x="6419850" y="32956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>
                <a:solidFill>
                  <a:srgbClr val="152126"/>
                </a:solidFill>
              </a:rPr>
              <a:t>scelta multidisciplinare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DE44076-EC79-4C63-B004-30C66AC2638C}"/>
              </a:ext>
            </a:extLst>
          </p:cNvPr>
          <p:cNvSpPr>
            <a:spLocks noGrp="1"/>
          </p:cNvSpPr>
          <p:nvPr/>
        </p:nvSpPr>
        <p:spPr>
          <a:xfrm>
            <a:off x="6191250" y="4048125"/>
            <a:ext cx="85725" cy="85725"/>
          </a:xfrm>
          <a:prstGeom prst="rect">
            <a:avLst/>
          </a:prstGeom>
          <a:solidFill>
            <a:srgbClr val="50B8B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4586BDB-DDEE-477C-B181-9904D1982C93}"/>
              </a:ext>
            </a:extLst>
          </p:cNvPr>
          <p:cNvSpPr>
            <a:spLocks noGrp="1"/>
          </p:cNvSpPr>
          <p:nvPr/>
        </p:nvSpPr>
        <p:spPr>
          <a:xfrm>
            <a:off x="6419850" y="39433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>
                <a:solidFill>
                  <a:srgbClr val="152126"/>
                </a:solidFill>
              </a:rPr>
              <a:t>percorso con follow-up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B8C49F4-03B5-4115-B8A1-C4C2FD38A5E8}"/>
              </a:ext>
            </a:extLst>
          </p:cNvPr>
          <p:cNvSpPr>
            <a:spLocks noGrp="1"/>
          </p:cNvSpPr>
          <p:nvPr/>
        </p:nvSpPr>
        <p:spPr>
          <a:xfrm>
            <a:off x="6191250" y="4695825"/>
            <a:ext cx="85725" cy="857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AC8AF51-B020-42E9-B6D7-B484C0F74577}"/>
              </a:ext>
            </a:extLst>
          </p:cNvPr>
          <p:cNvSpPr>
            <a:spLocks noGrp="1"/>
          </p:cNvSpPr>
          <p:nvPr/>
        </p:nvSpPr>
        <p:spPr>
          <a:xfrm>
            <a:off x="6419850" y="45910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52126"/>
                </a:solidFill>
              </a:defRPr>
            </a:pPr>
            <a:r>
              <a:rPr sz="1725" b="0" dirty="0" err="1">
                <a:solidFill>
                  <a:srgbClr val="152126"/>
                </a:solidFill>
              </a:rPr>
              <a:t>strumento</a:t>
            </a:r>
            <a:r>
              <a:rPr sz="1725" b="0" dirty="0">
                <a:solidFill>
                  <a:srgbClr val="152126"/>
                </a:solidFill>
              </a:rPr>
              <a:t> di salute </a:t>
            </a:r>
            <a:r>
              <a:rPr sz="1725" b="0" dirty="0" err="1">
                <a:solidFill>
                  <a:srgbClr val="152126"/>
                </a:solidFill>
              </a:rPr>
              <a:t>metabolica</a:t>
            </a:r>
            <a:endParaRPr sz="1725" b="0" dirty="0">
              <a:solidFill>
                <a:srgbClr val="152126"/>
              </a:solidFill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69934BD-EDFC-4A22-B744-9388057309FD}"/>
              </a:ext>
            </a:extLst>
          </p:cNvPr>
          <p:cNvSpPr>
            <a:spLocks noGrp="1"/>
          </p:cNvSpPr>
          <p:nvPr/>
        </p:nvSpPr>
        <p:spPr>
          <a:xfrm>
            <a:off x="5600700" y="1981200"/>
            <a:ext cx="19050" cy="361950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56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4D27DBDD-902D-4FE7-AFD1-DF6B31CCD779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E6AD655-984C-4639-B4E4-4E84E3412F44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Le parole spostano il pendolo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88C5D46-AD26-4EAF-9489-4793B00B7243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3539510-C5D8-4A7F-B147-91BA8B2F9C71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19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61CD323-A843-4FF8-9746-287CF495E046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E76F51"/>
                </a:solidFill>
              </a:defRPr>
            </a:pPr>
            <a:r>
              <a:rPr sz="1875" b="1">
                <a:solidFill>
                  <a:srgbClr val="E76F51"/>
                </a:solidFill>
              </a:rPr>
              <a:t>“Forza di volontà”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20D221F-3E57-4436-AA0E-8F2CEE023133}"/>
              </a:ext>
            </a:extLst>
          </p:cNvPr>
          <p:cNvSpPr>
            <a:spLocks noGrp="1"/>
          </p:cNvSpPr>
          <p:nvPr/>
        </p:nvSpPr>
        <p:spPr>
          <a:xfrm>
            <a:off x="4762500" y="19526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21C5D14-78AC-4425-B140-ECD23E3406A4}"/>
              </a:ext>
            </a:extLst>
          </p:cNvPr>
          <p:cNvSpPr>
            <a:spLocks noGrp="1"/>
          </p:cNvSpPr>
          <p:nvPr/>
        </p:nvSpPr>
        <p:spPr>
          <a:xfrm>
            <a:off x="5905500" y="1952625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50B8B0"/>
                </a:solidFill>
              </a:defRPr>
            </a:pPr>
            <a:r>
              <a:rPr lang="it-IT" sz="1875" b="1" dirty="0">
                <a:solidFill>
                  <a:srgbClr val="50B8B0"/>
                </a:solidFill>
              </a:rPr>
              <a:t>gestione della </a:t>
            </a:r>
            <a:r>
              <a:rPr sz="1875" b="1" dirty="0" err="1">
                <a:solidFill>
                  <a:srgbClr val="50B8B0"/>
                </a:solidFill>
              </a:rPr>
              <a:t>malattia</a:t>
            </a:r>
            <a:r>
              <a:rPr sz="1875" b="1" dirty="0">
                <a:solidFill>
                  <a:srgbClr val="50B8B0"/>
                </a:solidFill>
              </a:rPr>
              <a:t> </a:t>
            </a:r>
            <a:r>
              <a:rPr sz="1875" b="1" dirty="0" err="1">
                <a:solidFill>
                  <a:srgbClr val="50B8B0"/>
                </a:solidFill>
              </a:rPr>
              <a:t>cronica</a:t>
            </a:r>
            <a:r>
              <a:rPr sz="1875" b="1" dirty="0">
                <a:solidFill>
                  <a:srgbClr val="50B8B0"/>
                </a:solidFill>
              </a:rPr>
              <a:t> </a:t>
            </a:r>
            <a:r>
              <a:rPr sz="1875" b="1" dirty="0" err="1">
                <a:solidFill>
                  <a:srgbClr val="50B8B0"/>
                </a:solidFill>
              </a:rPr>
              <a:t>complessa</a:t>
            </a:r>
            <a:r>
              <a:rPr lang="it-IT" sz="1875" b="1" dirty="0">
                <a:solidFill>
                  <a:srgbClr val="50B8B0"/>
                </a:solidFill>
              </a:rPr>
              <a:t> e aderenza </a:t>
            </a:r>
            <a:endParaRPr sz="1875" b="1" dirty="0">
              <a:solidFill>
                <a:srgbClr val="50B8B0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A8B305-9384-457B-BE3B-32B0B7DD616A}"/>
              </a:ext>
            </a:extLst>
          </p:cNvPr>
          <p:cNvSpPr>
            <a:spLocks noGrp="1"/>
          </p:cNvSpPr>
          <p:nvPr/>
        </p:nvSpPr>
        <p:spPr>
          <a:xfrm>
            <a:off x="628650" y="2505075"/>
            <a:ext cx="10934700" cy="952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C92DA9F-47A8-4F91-A6E8-303C7ED2BD6D}"/>
              </a:ext>
            </a:extLst>
          </p:cNvPr>
          <p:cNvSpPr>
            <a:spLocks noGrp="1"/>
          </p:cNvSpPr>
          <p:nvPr/>
        </p:nvSpPr>
        <p:spPr>
          <a:xfrm>
            <a:off x="762000" y="2790825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E76F51"/>
                </a:solidFill>
              </a:defRPr>
            </a:pPr>
            <a:r>
              <a:rPr sz="1875" b="1">
                <a:solidFill>
                  <a:srgbClr val="E76F51"/>
                </a:solidFill>
              </a:rPr>
              <a:t>“Prima e dopo”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5A15F6E-DBB4-4621-9DED-64C501338FCF}"/>
              </a:ext>
            </a:extLst>
          </p:cNvPr>
          <p:cNvSpPr>
            <a:spLocks noGrp="1"/>
          </p:cNvSpPr>
          <p:nvPr/>
        </p:nvSpPr>
        <p:spPr>
          <a:xfrm>
            <a:off x="4762500" y="27908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98C03ED-278E-42FB-A2D1-980F4F454366}"/>
              </a:ext>
            </a:extLst>
          </p:cNvPr>
          <p:cNvSpPr>
            <a:spLocks noGrp="1"/>
          </p:cNvSpPr>
          <p:nvPr/>
        </p:nvSpPr>
        <p:spPr>
          <a:xfrm>
            <a:off x="5905500" y="2790825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50B8B0"/>
                </a:solidFill>
              </a:defRPr>
            </a:pPr>
            <a:r>
              <a:rPr sz="1875" b="1">
                <a:solidFill>
                  <a:srgbClr val="50B8B0"/>
                </a:solidFill>
              </a:rPr>
              <a:t>esiti di salute nel tempo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E49E9A2-BD1B-495A-9519-28610FB682D7}"/>
              </a:ext>
            </a:extLst>
          </p:cNvPr>
          <p:cNvSpPr>
            <a:spLocks noGrp="1"/>
          </p:cNvSpPr>
          <p:nvPr/>
        </p:nvSpPr>
        <p:spPr>
          <a:xfrm>
            <a:off x="628650" y="3343275"/>
            <a:ext cx="10934700" cy="952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4654DB-DBD8-4B85-A463-90965C6F0BC5}"/>
              </a:ext>
            </a:extLst>
          </p:cNvPr>
          <p:cNvSpPr>
            <a:spLocks noGrp="1"/>
          </p:cNvSpPr>
          <p:nvPr/>
        </p:nvSpPr>
        <p:spPr>
          <a:xfrm>
            <a:off x="762000" y="3629025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E76F51"/>
                </a:solidFill>
              </a:defRPr>
            </a:pPr>
            <a:r>
              <a:rPr sz="1875" b="1" dirty="0">
                <a:solidFill>
                  <a:srgbClr val="E76F51"/>
                </a:solidFill>
              </a:rPr>
              <a:t>“</a:t>
            </a:r>
            <a:r>
              <a:rPr lang="it-IT" sz="1875" b="1" dirty="0">
                <a:solidFill>
                  <a:srgbClr val="E76F51"/>
                </a:solidFill>
              </a:rPr>
              <a:t>Benessere psico-fisico</a:t>
            </a:r>
            <a:r>
              <a:rPr sz="1875" b="1" dirty="0">
                <a:solidFill>
                  <a:srgbClr val="E76F51"/>
                </a:solidFill>
              </a:rPr>
              <a:t>”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21252FD-6B7B-4F85-B390-B3A6A1325032}"/>
              </a:ext>
            </a:extLst>
          </p:cNvPr>
          <p:cNvSpPr>
            <a:spLocks noGrp="1"/>
          </p:cNvSpPr>
          <p:nvPr/>
        </p:nvSpPr>
        <p:spPr>
          <a:xfrm>
            <a:off x="4762500" y="36290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CDDA15A-7FF8-44C9-82F5-FD79AE25BEBF}"/>
              </a:ext>
            </a:extLst>
          </p:cNvPr>
          <p:cNvSpPr>
            <a:spLocks noGrp="1"/>
          </p:cNvSpPr>
          <p:nvPr/>
        </p:nvSpPr>
        <p:spPr>
          <a:xfrm>
            <a:off x="5905500" y="3629025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50B8B0"/>
                </a:solidFill>
              </a:defRPr>
            </a:pPr>
            <a:r>
              <a:rPr lang="it-IT" sz="1875" b="1" dirty="0">
                <a:solidFill>
                  <a:srgbClr val="50B8B0"/>
                </a:solidFill>
              </a:rPr>
              <a:t>f</a:t>
            </a:r>
            <a:r>
              <a:rPr sz="1875" b="1" dirty="0" err="1">
                <a:solidFill>
                  <a:srgbClr val="50B8B0"/>
                </a:solidFill>
              </a:rPr>
              <a:t>unzionalità</a:t>
            </a:r>
            <a:r>
              <a:rPr lang="it-IT" sz="1875" b="1" dirty="0">
                <a:solidFill>
                  <a:srgbClr val="50B8B0"/>
                </a:solidFill>
              </a:rPr>
              <a:t>, star bene con il proprio corpo</a:t>
            </a:r>
            <a:r>
              <a:rPr sz="1875" b="1" dirty="0">
                <a:solidFill>
                  <a:srgbClr val="50B8B0"/>
                </a:solidFill>
              </a:rPr>
              <a:t> e </a:t>
            </a:r>
            <a:r>
              <a:rPr sz="1875" b="1" dirty="0" err="1">
                <a:solidFill>
                  <a:srgbClr val="50B8B0"/>
                </a:solidFill>
              </a:rPr>
              <a:t>qualità</a:t>
            </a:r>
            <a:r>
              <a:rPr sz="1875" b="1" dirty="0">
                <a:solidFill>
                  <a:srgbClr val="50B8B0"/>
                </a:solidFill>
              </a:rPr>
              <a:t> di vita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E07D0B9-47A9-47D4-89E5-28467B9C33B6}"/>
              </a:ext>
            </a:extLst>
          </p:cNvPr>
          <p:cNvSpPr>
            <a:spLocks noGrp="1"/>
          </p:cNvSpPr>
          <p:nvPr/>
        </p:nvSpPr>
        <p:spPr>
          <a:xfrm>
            <a:off x="628650" y="4181475"/>
            <a:ext cx="10934700" cy="952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04465BE-C12E-43D6-B8D7-F6A331038F54}"/>
              </a:ext>
            </a:extLst>
          </p:cNvPr>
          <p:cNvSpPr>
            <a:spLocks noGrp="1"/>
          </p:cNvSpPr>
          <p:nvPr/>
        </p:nvSpPr>
        <p:spPr>
          <a:xfrm>
            <a:off x="762000" y="4467225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875" b="1">
                <a:solidFill>
                  <a:srgbClr val="E76F51"/>
                </a:solidFill>
              </a:defRPr>
            </a:pPr>
            <a:r>
              <a:rPr sz="1875" b="1" dirty="0">
                <a:solidFill>
                  <a:srgbClr val="E76F51"/>
                </a:solidFill>
              </a:rPr>
              <a:t>“</a:t>
            </a:r>
            <a:r>
              <a:rPr lang="it-IT" sz="1875" b="1" dirty="0">
                <a:solidFill>
                  <a:srgbClr val="E76F51"/>
                </a:solidFill>
              </a:rPr>
              <a:t>Persona” </a:t>
            </a:r>
            <a:endParaRPr sz="1875" b="1" dirty="0">
              <a:solidFill>
                <a:srgbClr val="E76F51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85B876A-CCA2-4F45-A538-17625735BEEF}"/>
              </a:ext>
            </a:extLst>
          </p:cNvPr>
          <p:cNvSpPr>
            <a:spLocks noGrp="1"/>
          </p:cNvSpPr>
          <p:nvPr/>
        </p:nvSpPr>
        <p:spPr>
          <a:xfrm>
            <a:off x="4762500" y="44672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66777D"/>
                </a:solidFill>
              </a:defRPr>
            </a:pPr>
            <a:r>
              <a:rPr sz="2100" b="1">
                <a:solidFill>
                  <a:srgbClr val="66777D"/>
                </a:solidFill>
              </a:rPr>
              <a:t>→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360998F-A60F-4874-A9F9-B30A9BFBE911}"/>
              </a:ext>
            </a:extLst>
          </p:cNvPr>
          <p:cNvSpPr>
            <a:spLocks noGrp="1"/>
          </p:cNvSpPr>
          <p:nvPr/>
        </p:nvSpPr>
        <p:spPr>
          <a:xfrm>
            <a:off x="5905500" y="4467225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50B8B0"/>
                </a:solidFill>
              </a:defRPr>
            </a:pPr>
            <a:r>
              <a:rPr lang="it-IT" sz="1875" b="1" dirty="0">
                <a:solidFill>
                  <a:srgbClr val="50B8B0"/>
                </a:solidFill>
              </a:rPr>
              <a:t>Cittadino e </a:t>
            </a:r>
            <a:r>
              <a:rPr sz="1875" b="1" dirty="0">
                <a:solidFill>
                  <a:srgbClr val="50B8B0"/>
                </a:solidFill>
              </a:rPr>
              <a:t>p</a:t>
            </a:r>
            <a:r>
              <a:rPr lang="it-IT" sz="1875" b="1" dirty="0" err="1">
                <a:solidFill>
                  <a:srgbClr val="50B8B0"/>
                </a:solidFill>
              </a:rPr>
              <a:t>aziente</a:t>
            </a:r>
            <a:r>
              <a:rPr sz="1875" b="1" dirty="0">
                <a:solidFill>
                  <a:srgbClr val="50B8B0"/>
                </a:solidFill>
              </a:rPr>
              <a:t> con </a:t>
            </a:r>
            <a:r>
              <a:rPr sz="1875" b="1" dirty="0" err="1">
                <a:solidFill>
                  <a:srgbClr val="50B8B0"/>
                </a:solidFill>
              </a:rPr>
              <a:t>diritti</a:t>
            </a:r>
            <a:r>
              <a:rPr sz="1875" b="1" dirty="0">
                <a:solidFill>
                  <a:srgbClr val="50B8B0"/>
                </a:solidFill>
              </a:rPr>
              <a:t> e </a:t>
            </a:r>
            <a:r>
              <a:rPr sz="1875" b="1" dirty="0" err="1">
                <a:solidFill>
                  <a:srgbClr val="50B8B0"/>
                </a:solidFill>
              </a:rPr>
              <a:t>bisogni</a:t>
            </a:r>
            <a:endParaRPr sz="1875" b="1" dirty="0">
              <a:solidFill>
                <a:srgbClr val="50B8B0"/>
              </a:solidFill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BC8B51F-B9B0-483C-98CC-2E4E7687F6E2}"/>
              </a:ext>
            </a:extLst>
          </p:cNvPr>
          <p:cNvSpPr>
            <a:spLocks noGrp="1"/>
          </p:cNvSpPr>
          <p:nvPr/>
        </p:nvSpPr>
        <p:spPr>
          <a:xfrm>
            <a:off x="628650" y="5019675"/>
            <a:ext cx="10934700" cy="9525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9E60D4C-6C31-47DC-9BE3-A6E3D110DBC6}"/>
              </a:ext>
            </a:extLst>
          </p:cNvPr>
          <p:cNvSpPr>
            <a:spLocks noGrp="1"/>
          </p:cNvSpPr>
          <p:nvPr/>
        </p:nvSpPr>
        <p:spPr>
          <a:xfrm>
            <a:off x="628650" y="5715000"/>
            <a:ext cx="10934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B5967"/>
                </a:solidFill>
              </a:defRPr>
            </a:pPr>
            <a:r>
              <a:rPr sz="2100" b="1">
                <a:solidFill>
                  <a:srgbClr val="0B5967"/>
                </a:solidFill>
              </a:rPr>
              <a:t>Contrastare lo stigma è parte della cura.</a:t>
            </a:r>
          </a:p>
        </p:txBody>
      </p:sp>
    </p:spTree>
    <p:extLst>
      <p:ext uri="{BB962C8B-B14F-4D97-AF65-F5344CB8AC3E}">
        <p14:creationId xmlns:p14="http://schemas.microsoft.com/office/powerpoint/2010/main" val="981899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89E1CC80-5BE7-4DCF-9A1F-19EDA30D4D85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235BDCB-0106-4045-8DA9-E2641DDB7631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In Italia serve un’infrastruttura nazionale per il weight management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3FEEE12-ACFA-44B2-8E24-950743C26870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F59EF8C-8571-412A-9D1A-C42CA0414100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20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D104998-E8B0-444A-B239-1FA453F6C6B4}"/>
              </a:ext>
            </a:extLst>
          </p:cNvPr>
          <p:cNvSpPr>
            <a:spLocks noGrp="1"/>
          </p:cNvSpPr>
          <p:nvPr/>
        </p:nvSpPr>
        <p:spPr>
          <a:xfrm>
            <a:off x="628650" y="1885950"/>
            <a:ext cx="5143500" cy="952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6E5826E-9297-4270-97A1-27D638749DE6}"/>
              </a:ext>
            </a:extLst>
          </p:cNvPr>
          <p:cNvSpPr>
            <a:spLocks noGrp="1"/>
          </p:cNvSpPr>
          <p:nvPr/>
        </p:nvSpPr>
        <p:spPr>
          <a:xfrm>
            <a:off x="838200" y="20669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SSN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DA2C3ED-054A-42E7-B420-5BBBD9DB950E}"/>
              </a:ext>
            </a:extLst>
          </p:cNvPr>
          <p:cNvSpPr>
            <a:spLocks noGrp="1"/>
          </p:cNvSpPr>
          <p:nvPr/>
        </p:nvSpPr>
        <p:spPr>
          <a:xfrm>
            <a:off x="2724150" y="2076450"/>
            <a:ext cx="2714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52126"/>
                </a:solidFill>
              </a:defRPr>
            </a:pPr>
            <a:r>
              <a:rPr lang="it-IT" sz="1650" b="1" dirty="0">
                <a:solidFill>
                  <a:srgbClr val="152126"/>
                </a:solidFill>
              </a:rPr>
              <a:t>P</a:t>
            </a:r>
            <a:r>
              <a:rPr sz="1650" b="1" dirty="0" err="1">
                <a:solidFill>
                  <a:srgbClr val="152126"/>
                </a:solidFill>
              </a:rPr>
              <a:t>ercorsi</a:t>
            </a:r>
            <a:r>
              <a:rPr lang="it-IT" sz="1650" b="1" dirty="0">
                <a:solidFill>
                  <a:srgbClr val="152126"/>
                </a:solidFill>
              </a:rPr>
              <a:t>, </a:t>
            </a:r>
            <a:r>
              <a:rPr sz="1650" b="1" dirty="0">
                <a:solidFill>
                  <a:srgbClr val="152126"/>
                </a:solidFill>
              </a:rPr>
              <a:t>LEA</a:t>
            </a:r>
            <a:r>
              <a:rPr lang="it-IT" sz="1650" b="1" dirty="0">
                <a:solidFill>
                  <a:srgbClr val="152126"/>
                </a:solidFill>
              </a:rPr>
              <a:t>, accesso alle cure e ai trattamenti,  e equità nell’assistenza</a:t>
            </a:r>
            <a:endParaRPr sz="1650" b="1" dirty="0">
              <a:solidFill>
                <a:srgbClr val="152126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156A11E-08CB-4FF8-826E-65D15B6E56B6}"/>
              </a:ext>
            </a:extLst>
          </p:cNvPr>
          <p:cNvSpPr>
            <a:spLocks noGrp="1"/>
          </p:cNvSpPr>
          <p:nvPr/>
        </p:nvSpPr>
        <p:spPr>
          <a:xfrm>
            <a:off x="6153150" y="1885950"/>
            <a:ext cx="5143500" cy="952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AC8B241-6B02-4A94-8AEC-08620C895D2B}"/>
              </a:ext>
            </a:extLst>
          </p:cNvPr>
          <p:cNvSpPr>
            <a:spLocks noGrp="1"/>
          </p:cNvSpPr>
          <p:nvPr/>
        </p:nvSpPr>
        <p:spPr>
          <a:xfrm>
            <a:off x="6362700" y="20669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REGIONI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79801CE-6FE4-4466-8C1B-E5CC7C8454A3}"/>
              </a:ext>
            </a:extLst>
          </p:cNvPr>
          <p:cNvSpPr>
            <a:spLocks noGrp="1"/>
          </p:cNvSpPr>
          <p:nvPr/>
        </p:nvSpPr>
        <p:spPr>
          <a:xfrm>
            <a:off x="8248650" y="2076450"/>
            <a:ext cx="2714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52126"/>
                </a:solidFill>
              </a:defRPr>
            </a:pPr>
            <a:r>
              <a:rPr lang="it-IT" sz="1650" b="1" dirty="0">
                <a:solidFill>
                  <a:srgbClr val="152126"/>
                </a:solidFill>
              </a:rPr>
              <a:t>R</a:t>
            </a:r>
            <a:r>
              <a:rPr sz="1650" b="1" dirty="0" err="1">
                <a:solidFill>
                  <a:srgbClr val="152126"/>
                </a:solidFill>
              </a:rPr>
              <a:t>eti</a:t>
            </a:r>
            <a:r>
              <a:rPr lang="it-IT" sz="1650" b="1" dirty="0">
                <a:solidFill>
                  <a:srgbClr val="152126"/>
                </a:solidFill>
              </a:rPr>
              <a:t>, team multidisciplinari </a:t>
            </a:r>
            <a:r>
              <a:rPr sz="1650" b="1" dirty="0">
                <a:solidFill>
                  <a:srgbClr val="152126"/>
                </a:solidFill>
              </a:rPr>
              <a:t> e accesso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FE2699-8974-4485-80E3-A48147474A17}"/>
              </a:ext>
            </a:extLst>
          </p:cNvPr>
          <p:cNvSpPr>
            <a:spLocks noGrp="1"/>
          </p:cNvSpPr>
          <p:nvPr/>
        </p:nvSpPr>
        <p:spPr>
          <a:xfrm>
            <a:off x="628650" y="3105150"/>
            <a:ext cx="5143500" cy="952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8369BD9-F100-420F-B2AF-248188EF8374}"/>
              </a:ext>
            </a:extLst>
          </p:cNvPr>
          <p:cNvSpPr>
            <a:spLocks noGrp="1"/>
          </p:cNvSpPr>
          <p:nvPr/>
        </p:nvSpPr>
        <p:spPr>
          <a:xfrm>
            <a:off x="838200" y="32861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PROFESSIONISTI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5909924-6FA6-4D51-B095-ECA4E9FC8FCD}"/>
              </a:ext>
            </a:extLst>
          </p:cNvPr>
          <p:cNvSpPr>
            <a:spLocks noGrp="1"/>
          </p:cNvSpPr>
          <p:nvPr/>
        </p:nvSpPr>
        <p:spPr>
          <a:xfrm>
            <a:off x="2724150" y="3295650"/>
            <a:ext cx="2714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52126"/>
                </a:solidFill>
              </a:defRPr>
            </a:pPr>
            <a:r>
              <a:rPr lang="it-IT" sz="1650" b="1" dirty="0">
                <a:solidFill>
                  <a:srgbClr val="152126"/>
                </a:solidFill>
              </a:rPr>
              <a:t>A</a:t>
            </a:r>
            <a:r>
              <a:rPr sz="1650" b="1" dirty="0" err="1">
                <a:solidFill>
                  <a:srgbClr val="152126"/>
                </a:solidFill>
              </a:rPr>
              <a:t>ppropriatezza</a:t>
            </a:r>
            <a:r>
              <a:rPr lang="it-IT" sz="1650" b="1" dirty="0">
                <a:solidFill>
                  <a:srgbClr val="152126"/>
                </a:solidFill>
              </a:rPr>
              <a:t>, linee guida e presa in carico, formazione delle competenze</a:t>
            </a:r>
            <a:endParaRPr sz="1650" b="1" dirty="0">
              <a:solidFill>
                <a:srgbClr val="152126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996B3F0-2878-4713-8ED3-6EA6A3E169FC}"/>
              </a:ext>
            </a:extLst>
          </p:cNvPr>
          <p:cNvSpPr>
            <a:spLocks noGrp="1"/>
          </p:cNvSpPr>
          <p:nvPr/>
        </p:nvSpPr>
        <p:spPr>
          <a:xfrm>
            <a:off x="6153150" y="3105150"/>
            <a:ext cx="5143500" cy="952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4240ADE-A1B0-4075-9A4D-594C5EAB0EBB}"/>
              </a:ext>
            </a:extLst>
          </p:cNvPr>
          <p:cNvSpPr>
            <a:spLocks noGrp="1"/>
          </p:cNvSpPr>
          <p:nvPr/>
        </p:nvSpPr>
        <p:spPr>
          <a:xfrm>
            <a:off x="6362700" y="32861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COMUNI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8C89388-2FB0-4271-AE30-84FD417AB56B}"/>
              </a:ext>
            </a:extLst>
          </p:cNvPr>
          <p:cNvSpPr>
            <a:spLocks noGrp="1"/>
          </p:cNvSpPr>
          <p:nvPr/>
        </p:nvSpPr>
        <p:spPr>
          <a:xfrm>
            <a:off x="8248650" y="3295650"/>
            <a:ext cx="2714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52126"/>
                </a:solidFill>
              </a:defRPr>
            </a:pPr>
            <a:r>
              <a:rPr sz="1650" b="1">
                <a:solidFill>
                  <a:srgbClr val="152126"/>
                </a:solidFill>
              </a:rPr>
              <a:t>ambienti salutari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35DFD3E-153B-45BD-9092-968DFE48BE6F}"/>
              </a:ext>
            </a:extLst>
          </p:cNvPr>
          <p:cNvSpPr>
            <a:spLocks noGrp="1"/>
          </p:cNvSpPr>
          <p:nvPr/>
        </p:nvSpPr>
        <p:spPr>
          <a:xfrm>
            <a:off x="628650" y="4324350"/>
            <a:ext cx="5143500" cy="952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E1C462E-EC04-4463-B6DC-6666A618A45F}"/>
              </a:ext>
            </a:extLst>
          </p:cNvPr>
          <p:cNvSpPr>
            <a:spLocks noGrp="1"/>
          </p:cNvSpPr>
          <p:nvPr/>
        </p:nvSpPr>
        <p:spPr>
          <a:xfrm>
            <a:off x="838200" y="45053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IMPRESE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9550B27-15E2-460E-A767-77A6063D9525}"/>
              </a:ext>
            </a:extLst>
          </p:cNvPr>
          <p:cNvSpPr>
            <a:spLocks noGrp="1"/>
          </p:cNvSpPr>
          <p:nvPr/>
        </p:nvSpPr>
        <p:spPr>
          <a:xfrm>
            <a:off x="2724150" y="4514850"/>
            <a:ext cx="2714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52126"/>
                </a:solidFill>
              </a:defRPr>
            </a:pPr>
            <a:r>
              <a:rPr lang="it-IT" sz="1650" b="1" dirty="0">
                <a:solidFill>
                  <a:srgbClr val="152126"/>
                </a:solidFill>
              </a:rPr>
              <a:t>Ricerca, </a:t>
            </a:r>
            <a:r>
              <a:rPr sz="1650" b="1" dirty="0" err="1">
                <a:solidFill>
                  <a:srgbClr val="152126"/>
                </a:solidFill>
              </a:rPr>
              <a:t>evidenze</a:t>
            </a:r>
            <a:r>
              <a:rPr sz="1650" b="1" dirty="0">
                <a:solidFill>
                  <a:srgbClr val="152126"/>
                </a:solidFill>
              </a:rPr>
              <a:t> e </a:t>
            </a:r>
            <a:r>
              <a:rPr sz="1650" b="1" dirty="0" err="1">
                <a:solidFill>
                  <a:srgbClr val="152126"/>
                </a:solidFill>
              </a:rPr>
              <a:t>trasparenza</a:t>
            </a:r>
            <a:endParaRPr sz="1650" b="1" dirty="0">
              <a:solidFill>
                <a:srgbClr val="152126"/>
              </a:solidFill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4768D36-ED8C-4FAA-9CB3-9C358EB9FB72}"/>
              </a:ext>
            </a:extLst>
          </p:cNvPr>
          <p:cNvSpPr>
            <a:spLocks noGrp="1"/>
          </p:cNvSpPr>
          <p:nvPr/>
        </p:nvSpPr>
        <p:spPr>
          <a:xfrm>
            <a:off x="6153150" y="4324350"/>
            <a:ext cx="5143500" cy="95250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C6131DD-54F6-4723-834E-B90A68A4230C}"/>
              </a:ext>
            </a:extLst>
          </p:cNvPr>
          <p:cNvSpPr>
            <a:spLocks noGrp="1"/>
          </p:cNvSpPr>
          <p:nvPr/>
        </p:nvSpPr>
        <p:spPr>
          <a:xfrm>
            <a:off x="6362700" y="45053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E76F51"/>
                </a:solidFill>
              </a:defRPr>
            </a:pPr>
            <a:r>
              <a:rPr sz="1350" b="1">
                <a:solidFill>
                  <a:srgbClr val="E76F51"/>
                </a:solidFill>
              </a:rPr>
              <a:t>PARLAMENTO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39164EA-0B6C-4F0E-AF64-85CA941022D4}"/>
              </a:ext>
            </a:extLst>
          </p:cNvPr>
          <p:cNvSpPr>
            <a:spLocks noGrp="1"/>
          </p:cNvSpPr>
          <p:nvPr/>
        </p:nvSpPr>
        <p:spPr>
          <a:xfrm>
            <a:off x="8248650" y="4514850"/>
            <a:ext cx="2714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52126"/>
                </a:solidFill>
              </a:defRPr>
            </a:pPr>
            <a:r>
              <a:rPr lang="it-IT" sz="1650" b="1" dirty="0">
                <a:solidFill>
                  <a:srgbClr val="152126"/>
                </a:solidFill>
              </a:rPr>
              <a:t>Leggi, </a:t>
            </a:r>
            <a:r>
              <a:rPr sz="1650" b="1" dirty="0" err="1">
                <a:solidFill>
                  <a:srgbClr val="152126"/>
                </a:solidFill>
              </a:rPr>
              <a:t>risorse</a:t>
            </a:r>
            <a:r>
              <a:rPr sz="1650" b="1" dirty="0">
                <a:solidFill>
                  <a:srgbClr val="152126"/>
                </a:solidFill>
              </a:rPr>
              <a:t> e </a:t>
            </a:r>
            <a:r>
              <a:rPr sz="1650" b="1" dirty="0" err="1">
                <a:solidFill>
                  <a:srgbClr val="152126"/>
                </a:solidFill>
              </a:rPr>
              <a:t>regole</a:t>
            </a:r>
            <a:endParaRPr sz="1650" b="1" dirty="0">
              <a:solidFill>
                <a:srgbClr val="152126"/>
              </a:solidFill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7458DEE-0D1D-4363-A7DA-51456CBC05BB}"/>
              </a:ext>
            </a:extLst>
          </p:cNvPr>
          <p:cNvSpPr>
            <a:spLocks noGrp="1"/>
          </p:cNvSpPr>
          <p:nvPr/>
        </p:nvSpPr>
        <p:spPr>
          <a:xfrm>
            <a:off x="628650" y="5810250"/>
            <a:ext cx="10934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>
                <a:solidFill>
                  <a:srgbClr val="0B5967"/>
                </a:solidFill>
              </a:rPr>
              <a:t>Responsabilità distribuite. Regia pubblica unitaria.</a:t>
            </a:r>
          </a:p>
        </p:txBody>
      </p:sp>
    </p:spTree>
    <p:extLst>
      <p:ext uri="{BB962C8B-B14F-4D97-AF65-F5344CB8AC3E}">
        <p14:creationId xmlns:p14="http://schemas.microsoft.com/office/powerpoint/2010/main" val="1693041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20280686-B32F-4FE6-8A18-8E58F822C792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CFDE77C-C018-4081-AE79-BD139CA501DD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Cinque decisioni per riportare il pendolo in equilibrio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C75E65F-2E99-4826-8981-AE4D20D176BF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6C17883-0724-4D41-AA70-B0A787A71C8F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A1C7442-5955-456C-A1EA-2EC287B9F91C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57200" cy="457200"/>
          </a:xfrm>
          <a:prstGeom prst="rect">
            <a:avLst/>
          </a:prstGeom>
          <a:solidFill>
            <a:srgbClr val="0B59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51332C9-2A01-4D49-9CB8-E5FD15115BE6}"/>
              </a:ext>
            </a:extLst>
          </p:cNvPr>
          <p:cNvSpPr>
            <a:spLocks noGrp="1"/>
          </p:cNvSpPr>
          <p:nvPr/>
        </p:nvSpPr>
        <p:spPr>
          <a:xfrm>
            <a:off x="628650" y="18669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BFC6951-3F56-488C-96DF-B80B89ADCD1B}"/>
              </a:ext>
            </a:extLst>
          </p:cNvPr>
          <p:cNvSpPr>
            <a:spLocks noGrp="1"/>
          </p:cNvSpPr>
          <p:nvPr/>
        </p:nvSpPr>
        <p:spPr>
          <a:xfrm>
            <a:off x="1352550" y="1857375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52126"/>
                </a:solidFill>
              </a:defRPr>
            </a:pPr>
            <a:r>
              <a:rPr sz="1425" b="1">
                <a:solidFill>
                  <a:srgbClr val="152126"/>
                </a:solidFill>
              </a:rPr>
              <a:t>INTEGRARE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FE55219-00D6-40E7-91DB-2B180070918C}"/>
              </a:ext>
            </a:extLst>
          </p:cNvPr>
          <p:cNvSpPr>
            <a:spLocks noGrp="1"/>
          </p:cNvSpPr>
          <p:nvPr/>
        </p:nvSpPr>
        <p:spPr>
          <a:xfrm>
            <a:off x="3352800" y="1857375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weight management in prevenzione e cronicità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96F3B14-27FB-4F41-B393-78129A3AF86A}"/>
              </a:ext>
            </a:extLst>
          </p:cNvPr>
          <p:cNvSpPr>
            <a:spLocks noGrp="1"/>
          </p:cNvSpPr>
          <p:nvPr/>
        </p:nvSpPr>
        <p:spPr>
          <a:xfrm>
            <a:off x="628650" y="2609850"/>
            <a:ext cx="457200" cy="457200"/>
          </a:xfrm>
          <a:prstGeom prst="rect">
            <a:avLst/>
          </a:prstGeom>
          <a:solidFill>
            <a:srgbClr val="0B59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08AB2D3-B468-429E-AB02-58099B705738}"/>
              </a:ext>
            </a:extLst>
          </p:cNvPr>
          <p:cNvSpPr>
            <a:spLocks noGrp="1"/>
          </p:cNvSpPr>
          <p:nvPr/>
        </p:nvSpPr>
        <p:spPr>
          <a:xfrm>
            <a:off x="628650" y="26670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2B34AAB-983B-482F-9F90-1905CCF3A01E}"/>
              </a:ext>
            </a:extLst>
          </p:cNvPr>
          <p:cNvSpPr>
            <a:spLocks noGrp="1"/>
          </p:cNvSpPr>
          <p:nvPr/>
        </p:nvSpPr>
        <p:spPr>
          <a:xfrm>
            <a:off x="1352550" y="2657475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52126"/>
                </a:solidFill>
              </a:defRPr>
            </a:pPr>
            <a:r>
              <a:rPr sz="1425" b="1">
                <a:solidFill>
                  <a:srgbClr val="152126"/>
                </a:solidFill>
              </a:rPr>
              <a:t>RIDISEGNARE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1C4EC46-347F-44A9-9C71-1E90AAB2E763}"/>
              </a:ext>
            </a:extLst>
          </p:cNvPr>
          <p:cNvSpPr>
            <a:spLocks noGrp="1"/>
          </p:cNvSpPr>
          <p:nvPr/>
        </p:nvSpPr>
        <p:spPr>
          <a:xfrm>
            <a:off x="3352800" y="2657475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ambienti urbani, scuola e lavoro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48BFE77-B04C-47E9-AF06-183F8D27798A}"/>
              </a:ext>
            </a:extLst>
          </p:cNvPr>
          <p:cNvSpPr>
            <a:spLocks noGrp="1"/>
          </p:cNvSpPr>
          <p:nvPr/>
        </p:nvSpPr>
        <p:spPr>
          <a:xfrm>
            <a:off x="628650" y="3409950"/>
            <a:ext cx="457200" cy="457200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0AF1670-C580-4EE0-84D7-E4BB5E93A81D}"/>
              </a:ext>
            </a:extLst>
          </p:cNvPr>
          <p:cNvSpPr>
            <a:spLocks noGrp="1"/>
          </p:cNvSpPr>
          <p:nvPr/>
        </p:nvSpPr>
        <p:spPr>
          <a:xfrm>
            <a:off x="628650" y="34671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DB76588-9B1B-42D9-B2B1-818EB23D9C3B}"/>
              </a:ext>
            </a:extLst>
          </p:cNvPr>
          <p:cNvSpPr>
            <a:spLocks noGrp="1"/>
          </p:cNvSpPr>
          <p:nvPr/>
        </p:nvSpPr>
        <p:spPr>
          <a:xfrm>
            <a:off x="1352550" y="3457575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52126"/>
                </a:solidFill>
              </a:defRPr>
            </a:pPr>
            <a:r>
              <a:rPr sz="1425" b="1">
                <a:solidFill>
                  <a:srgbClr val="152126"/>
                </a:solidFill>
              </a:rPr>
              <a:t>GOVERNARE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901AB0B-88CA-432C-B4A5-37274256388B}"/>
              </a:ext>
            </a:extLst>
          </p:cNvPr>
          <p:cNvSpPr>
            <a:spLocks noGrp="1"/>
          </p:cNvSpPr>
          <p:nvPr/>
        </p:nvSpPr>
        <p:spPr>
          <a:xfrm>
            <a:off x="3352800" y="3457575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66777D"/>
                </a:solidFill>
              </a:defRPr>
            </a:pPr>
            <a:r>
              <a:rPr sz="1575" b="0" dirty="0" err="1">
                <a:solidFill>
                  <a:srgbClr val="66777D"/>
                </a:solidFill>
              </a:rPr>
              <a:t>relazione</a:t>
            </a:r>
            <a:r>
              <a:rPr sz="1575" b="0" dirty="0">
                <a:solidFill>
                  <a:srgbClr val="66777D"/>
                </a:solidFill>
              </a:rPr>
              <a:t> </a:t>
            </a:r>
            <a:r>
              <a:rPr sz="1575" b="0" dirty="0" err="1">
                <a:solidFill>
                  <a:srgbClr val="66777D"/>
                </a:solidFill>
              </a:rPr>
              <a:t>tra</a:t>
            </a:r>
            <a:r>
              <a:rPr sz="1575" b="0" dirty="0">
                <a:solidFill>
                  <a:srgbClr val="66777D"/>
                </a:solidFill>
              </a:rPr>
              <a:t> </a:t>
            </a:r>
            <a:r>
              <a:rPr lang="it-IT" sz="1575" b="0" dirty="0">
                <a:solidFill>
                  <a:srgbClr val="66777D"/>
                </a:solidFill>
              </a:rPr>
              <a:t>weight management, </a:t>
            </a:r>
            <a:r>
              <a:rPr sz="1575" b="0" dirty="0">
                <a:solidFill>
                  <a:srgbClr val="66777D"/>
                </a:solidFill>
              </a:rPr>
              <a:t>wellness economy e SSN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DDDA86F-1CF9-4B54-97EE-ED19FBAA2D83}"/>
              </a:ext>
            </a:extLst>
          </p:cNvPr>
          <p:cNvSpPr>
            <a:spLocks noGrp="1"/>
          </p:cNvSpPr>
          <p:nvPr/>
        </p:nvSpPr>
        <p:spPr>
          <a:xfrm>
            <a:off x="628650" y="4210050"/>
            <a:ext cx="457200" cy="457200"/>
          </a:xfrm>
          <a:prstGeom prst="rect">
            <a:avLst/>
          </a:prstGeom>
          <a:solidFill>
            <a:srgbClr val="0B59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A12BC59-DFF0-43CD-ABE4-68A68CD176D5}"/>
              </a:ext>
            </a:extLst>
          </p:cNvPr>
          <p:cNvSpPr>
            <a:spLocks noGrp="1"/>
          </p:cNvSpPr>
          <p:nvPr/>
        </p:nvSpPr>
        <p:spPr>
          <a:xfrm>
            <a:off x="628650" y="42672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0DFA531-1CDE-41FD-8FDA-DC0DACED8BCA}"/>
              </a:ext>
            </a:extLst>
          </p:cNvPr>
          <p:cNvSpPr>
            <a:spLocks noGrp="1"/>
          </p:cNvSpPr>
          <p:nvPr/>
        </p:nvSpPr>
        <p:spPr>
          <a:xfrm>
            <a:off x="1352550" y="4257675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52126"/>
                </a:solidFill>
              </a:defRPr>
            </a:pPr>
            <a:r>
              <a:rPr sz="1425" b="1">
                <a:solidFill>
                  <a:srgbClr val="152126"/>
                </a:solidFill>
              </a:rPr>
              <a:t>GARANTIRE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85BC990-462B-482F-8543-CB945255BF61}"/>
              </a:ext>
            </a:extLst>
          </p:cNvPr>
          <p:cNvSpPr>
            <a:spLocks noGrp="1"/>
          </p:cNvSpPr>
          <p:nvPr/>
        </p:nvSpPr>
        <p:spPr>
          <a:xfrm>
            <a:off x="3352800" y="4257675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appropriatezza, accesso e continuità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CA18EE8-15F5-4449-A9AC-64ECB7038543}"/>
              </a:ext>
            </a:extLst>
          </p:cNvPr>
          <p:cNvSpPr>
            <a:spLocks noGrp="1"/>
          </p:cNvSpPr>
          <p:nvPr/>
        </p:nvSpPr>
        <p:spPr>
          <a:xfrm>
            <a:off x="628650" y="5010150"/>
            <a:ext cx="457200" cy="457200"/>
          </a:xfrm>
          <a:prstGeom prst="rect">
            <a:avLst/>
          </a:prstGeom>
          <a:solidFill>
            <a:srgbClr val="0B59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5C65CC4-43C2-42E7-B579-B03BB2401DC9}"/>
              </a:ext>
            </a:extLst>
          </p:cNvPr>
          <p:cNvSpPr>
            <a:spLocks noGrp="1"/>
          </p:cNvSpPr>
          <p:nvPr/>
        </p:nvSpPr>
        <p:spPr>
          <a:xfrm>
            <a:off x="628650" y="50673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A3F9F37-BDDE-41BC-91A4-9B4BBBA3FA91}"/>
              </a:ext>
            </a:extLst>
          </p:cNvPr>
          <p:cNvSpPr>
            <a:spLocks noGrp="1"/>
          </p:cNvSpPr>
          <p:nvPr/>
        </p:nvSpPr>
        <p:spPr>
          <a:xfrm>
            <a:off x="1352550" y="5057775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52126"/>
                </a:solidFill>
              </a:defRPr>
            </a:pPr>
            <a:r>
              <a:rPr sz="1425" b="1">
                <a:solidFill>
                  <a:srgbClr val="152126"/>
                </a:solidFill>
              </a:rPr>
              <a:t>CONTRASTARE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C336D2D-F987-459D-8A41-5464FF0B807E}"/>
              </a:ext>
            </a:extLst>
          </p:cNvPr>
          <p:cNvSpPr>
            <a:spLocks noGrp="1"/>
          </p:cNvSpPr>
          <p:nvPr/>
        </p:nvSpPr>
        <p:spPr>
          <a:xfrm>
            <a:off x="3352800" y="5057775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stigma e disuguaglianze</a:t>
            </a:r>
          </a:p>
        </p:txBody>
      </p:sp>
    </p:spTree>
    <p:extLst>
      <p:ext uri="{BB962C8B-B14F-4D97-AF65-F5344CB8AC3E}">
        <p14:creationId xmlns:p14="http://schemas.microsoft.com/office/powerpoint/2010/main" val="535776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705F35A-8352-4915-8911-2819252DC154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1DD612C-075A-46BC-AB6B-98B230A494CB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Un nuovo patto: innovazione sì, salute prima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BF9FD27-29F6-4FFD-B0F7-216BD3848B65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D91343C-CC60-4B7C-A883-AB4D1EB9860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4DBC30-DF36-4E0B-A15D-638E0FE00D76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10934700" cy="89535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B9D98D4-C914-4ACE-8D07-7780BE848458}"/>
              </a:ext>
            </a:extLst>
          </p:cNvPr>
          <p:cNvSpPr>
            <a:spLocks noGrp="1"/>
          </p:cNvSpPr>
          <p:nvPr/>
        </p:nvSpPr>
        <p:spPr>
          <a:xfrm>
            <a:off x="876300" y="2257425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9BE0D9"/>
                </a:solidFill>
              </a:defRPr>
            </a:pPr>
            <a:r>
              <a:rPr sz="1425" b="1">
                <a:solidFill>
                  <a:srgbClr val="9BE0D9"/>
                </a:solidFill>
              </a:rPr>
              <a:t>01  RICONOSCERE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633F199-1FDA-4778-B9A1-6D9CA598B3AF}"/>
              </a:ext>
            </a:extLst>
          </p:cNvPr>
          <p:cNvSpPr>
            <a:spLocks noGrp="1"/>
          </p:cNvSpPr>
          <p:nvPr/>
        </p:nvSpPr>
        <p:spPr>
          <a:xfrm>
            <a:off x="3714750" y="2247900"/>
            <a:ext cx="723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l’obesità come patologia cronica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7E9286E-8973-48FB-8A72-F5322773299A}"/>
              </a:ext>
            </a:extLst>
          </p:cNvPr>
          <p:cNvSpPr>
            <a:spLocks noGrp="1"/>
          </p:cNvSpPr>
          <p:nvPr/>
        </p:nvSpPr>
        <p:spPr>
          <a:xfrm>
            <a:off x="628650" y="3105150"/>
            <a:ext cx="10934700" cy="8953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8B16302-8182-4EFB-BA95-08C3B8226ED2}"/>
              </a:ext>
            </a:extLst>
          </p:cNvPr>
          <p:cNvSpPr>
            <a:spLocks noGrp="1"/>
          </p:cNvSpPr>
          <p:nvPr/>
        </p:nvSpPr>
        <p:spPr>
          <a:xfrm>
            <a:off x="876300" y="3362325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0B5967"/>
                </a:solidFill>
              </a:defRPr>
            </a:pPr>
            <a:r>
              <a:rPr sz="1425" b="1">
                <a:solidFill>
                  <a:srgbClr val="0B5967"/>
                </a:solidFill>
              </a:rPr>
              <a:t>02  INTEGRARE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25A0151-638A-4C8F-A443-A6ADFFC79221}"/>
              </a:ext>
            </a:extLst>
          </p:cNvPr>
          <p:cNvSpPr>
            <a:spLocks noGrp="1"/>
          </p:cNvSpPr>
          <p:nvPr/>
        </p:nvSpPr>
        <p:spPr>
          <a:xfrm>
            <a:off x="3714750" y="3352800"/>
            <a:ext cx="723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clinica, territorio, città e welfare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2EE5D2C-D647-4C55-A9E1-F8A3AA46C5DA}"/>
              </a:ext>
            </a:extLst>
          </p:cNvPr>
          <p:cNvSpPr>
            <a:spLocks noGrp="1"/>
          </p:cNvSpPr>
          <p:nvPr/>
        </p:nvSpPr>
        <p:spPr>
          <a:xfrm>
            <a:off x="628650" y="4210050"/>
            <a:ext cx="10934700" cy="8953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75FF376-CD58-4A97-9880-42DE747B34B7}"/>
              </a:ext>
            </a:extLst>
          </p:cNvPr>
          <p:cNvSpPr>
            <a:spLocks noGrp="1"/>
          </p:cNvSpPr>
          <p:nvPr/>
        </p:nvSpPr>
        <p:spPr>
          <a:xfrm>
            <a:off x="876300" y="4467225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E76F51"/>
                </a:solidFill>
              </a:defRPr>
            </a:pPr>
            <a:r>
              <a:rPr sz="1425" b="1">
                <a:solidFill>
                  <a:srgbClr val="E76F51"/>
                </a:solidFill>
              </a:rPr>
              <a:t>03  REGOLARE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7070868-84EC-41A1-B9E5-20D2A68721A0}"/>
              </a:ext>
            </a:extLst>
          </p:cNvPr>
          <p:cNvSpPr>
            <a:spLocks noGrp="1"/>
          </p:cNvSpPr>
          <p:nvPr/>
        </p:nvSpPr>
        <p:spPr>
          <a:xfrm>
            <a:off x="3714750" y="4457700"/>
            <a:ext cx="723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il mercato perché generi valore pubblico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04F6634-D152-458C-9A82-12CE8C816FB4}"/>
              </a:ext>
            </a:extLst>
          </p:cNvPr>
          <p:cNvSpPr>
            <a:spLocks noGrp="1"/>
          </p:cNvSpPr>
          <p:nvPr/>
        </p:nvSpPr>
        <p:spPr>
          <a:xfrm>
            <a:off x="628650" y="5715000"/>
            <a:ext cx="109347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B5967"/>
                </a:solidFill>
              </a:defRPr>
            </a:pPr>
            <a:r>
              <a:rPr sz="2100" b="1">
                <a:solidFill>
                  <a:srgbClr val="0B5967"/>
                </a:solidFill>
              </a:rPr>
              <a:t>Il paziente non deve diventare il prodotto della wellness economy.</a:t>
            </a:r>
          </a:p>
        </p:txBody>
      </p:sp>
    </p:spTree>
    <p:extLst>
      <p:ext uri="{BB962C8B-B14F-4D97-AF65-F5344CB8AC3E}">
        <p14:creationId xmlns:p14="http://schemas.microsoft.com/office/powerpoint/2010/main" val="1271976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8F184DE8-46C7-40EB-B4B1-54A5C114A2BB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629BF55-0BFF-4351-A513-F9FB3CA54874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 dirty="0" err="1">
                <a:solidFill>
                  <a:srgbClr val="152126"/>
                </a:solidFill>
              </a:rPr>
              <a:t>L’obesità</a:t>
            </a:r>
            <a:r>
              <a:rPr sz="2850" b="1" dirty="0">
                <a:solidFill>
                  <a:srgbClr val="152126"/>
                </a:solidFill>
              </a:rPr>
              <a:t> genera </a:t>
            </a:r>
            <a:r>
              <a:rPr sz="2850" b="1" dirty="0" err="1">
                <a:solidFill>
                  <a:srgbClr val="152126"/>
                </a:solidFill>
              </a:rPr>
              <a:t>costi</a:t>
            </a:r>
            <a:r>
              <a:rPr sz="2850" b="1" dirty="0">
                <a:solidFill>
                  <a:srgbClr val="152126"/>
                </a:solidFill>
              </a:rPr>
              <a:t> molto</a:t>
            </a:r>
            <a:r>
              <a:rPr lang="it-IT" sz="2850" b="1" dirty="0">
                <a:solidFill>
                  <a:srgbClr val="152126"/>
                </a:solidFill>
              </a:rPr>
              <a:t> alto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oltre</a:t>
            </a:r>
            <a:r>
              <a:rPr sz="2850" b="1" dirty="0">
                <a:solidFill>
                  <a:srgbClr val="152126"/>
                </a:solidFill>
              </a:rPr>
              <a:t> il </a:t>
            </a:r>
            <a:r>
              <a:rPr sz="2850" b="1" dirty="0" err="1">
                <a:solidFill>
                  <a:srgbClr val="152126"/>
                </a:solidFill>
              </a:rPr>
              <a:t>bilancio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sanitario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536A23C-3F51-46B6-A286-80DFAC618A42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2957A47-F6B2-4949-9E15-BB3695AE1076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23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B2012B9-75E6-4E96-8C7F-C31CC3593352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3190875" cy="2333625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798ADA8-8EAF-4284-BEFD-2A1E5C8D7174}"/>
              </a:ext>
            </a:extLst>
          </p:cNvPr>
          <p:cNvSpPr>
            <a:spLocks noGrp="1"/>
          </p:cNvSpPr>
          <p:nvPr/>
        </p:nvSpPr>
        <p:spPr>
          <a:xfrm>
            <a:off x="838200" y="2362200"/>
            <a:ext cx="533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0B5967"/>
                </a:solidFill>
              </a:defRPr>
            </a:pPr>
            <a:r>
              <a:rPr sz="1650" b="1">
                <a:solidFill>
                  <a:srgbClr val="0B5967"/>
                </a:solidFill>
              </a:rPr>
              <a:t>01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3BAD581-7E44-4A5E-A196-D8EF98C1F733}"/>
              </a:ext>
            </a:extLst>
          </p:cNvPr>
          <p:cNvSpPr>
            <a:spLocks noGrp="1"/>
          </p:cNvSpPr>
          <p:nvPr/>
        </p:nvSpPr>
        <p:spPr>
          <a:xfrm>
            <a:off x="838200" y="2952750"/>
            <a:ext cx="274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52126"/>
                </a:solidFill>
              </a:defRPr>
            </a:pPr>
            <a:r>
              <a:rPr sz="1350" b="1">
                <a:solidFill>
                  <a:srgbClr val="152126"/>
                </a:solidFill>
              </a:rPr>
              <a:t>COSTI DIRETTI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29E2BA4-2238-4376-9DE1-8E96748A6575}"/>
              </a:ext>
            </a:extLst>
          </p:cNvPr>
          <p:cNvSpPr>
            <a:spLocks noGrp="1"/>
          </p:cNvSpPr>
          <p:nvPr/>
        </p:nvSpPr>
        <p:spPr>
          <a:xfrm>
            <a:off x="838200" y="3476625"/>
            <a:ext cx="2743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ricoveri • farmaci • complicanze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B67D728-8054-4E64-AFB7-433F8CD20F00}"/>
              </a:ext>
            </a:extLst>
          </p:cNvPr>
          <p:cNvSpPr>
            <a:spLocks noGrp="1"/>
          </p:cNvSpPr>
          <p:nvPr/>
        </p:nvSpPr>
        <p:spPr>
          <a:xfrm>
            <a:off x="4286250" y="2143125"/>
            <a:ext cx="3190875" cy="2333625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DB2F41-17CD-4FC0-8784-31D769001530}"/>
              </a:ext>
            </a:extLst>
          </p:cNvPr>
          <p:cNvSpPr>
            <a:spLocks noGrp="1"/>
          </p:cNvSpPr>
          <p:nvPr/>
        </p:nvSpPr>
        <p:spPr>
          <a:xfrm>
            <a:off x="4495800" y="2362200"/>
            <a:ext cx="533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50B8B0"/>
                </a:solidFill>
              </a:defRPr>
            </a:pPr>
            <a:r>
              <a:rPr sz="1650" b="1">
                <a:solidFill>
                  <a:srgbClr val="50B8B0"/>
                </a:solidFill>
              </a:rPr>
              <a:t>02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B8D5456-5CBB-4C1C-B360-1A2F9536712E}"/>
              </a:ext>
            </a:extLst>
          </p:cNvPr>
          <p:cNvSpPr>
            <a:spLocks noGrp="1"/>
          </p:cNvSpPr>
          <p:nvPr/>
        </p:nvSpPr>
        <p:spPr>
          <a:xfrm>
            <a:off x="4495800" y="2952750"/>
            <a:ext cx="274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52126"/>
                </a:solidFill>
              </a:defRPr>
            </a:pPr>
            <a:r>
              <a:rPr sz="1350" b="1">
                <a:solidFill>
                  <a:srgbClr val="152126"/>
                </a:solidFill>
              </a:rPr>
              <a:t>COSTI INDIRETTI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E5D83C4-619D-41F3-8E87-D7FB9A98A2F1}"/>
              </a:ext>
            </a:extLst>
          </p:cNvPr>
          <p:cNvSpPr>
            <a:spLocks noGrp="1"/>
          </p:cNvSpPr>
          <p:nvPr/>
        </p:nvSpPr>
        <p:spPr>
          <a:xfrm>
            <a:off x="4495800" y="3476625"/>
            <a:ext cx="2743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assenteismo • produttività • pensionamenti anticipati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8623D4F-2295-4B09-9AD9-DDCE085A1316}"/>
              </a:ext>
            </a:extLst>
          </p:cNvPr>
          <p:cNvSpPr>
            <a:spLocks noGrp="1"/>
          </p:cNvSpPr>
          <p:nvPr/>
        </p:nvSpPr>
        <p:spPr>
          <a:xfrm>
            <a:off x="7943850" y="2143125"/>
            <a:ext cx="3190875" cy="2333625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2896E61-1C75-47DB-A95F-F3C1CFE85C77}"/>
              </a:ext>
            </a:extLst>
          </p:cNvPr>
          <p:cNvSpPr>
            <a:spLocks noGrp="1"/>
          </p:cNvSpPr>
          <p:nvPr/>
        </p:nvSpPr>
        <p:spPr>
          <a:xfrm>
            <a:off x="8153400" y="2362200"/>
            <a:ext cx="533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E76F51"/>
                </a:solidFill>
              </a:defRPr>
            </a:pPr>
            <a:r>
              <a:rPr sz="1650" b="1">
                <a:solidFill>
                  <a:srgbClr val="E76F51"/>
                </a:solidFill>
              </a:rPr>
              <a:t>03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7614404-FD8D-42BD-841F-E52D447D365A}"/>
              </a:ext>
            </a:extLst>
          </p:cNvPr>
          <p:cNvSpPr>
            <a:spLocks noGrp="1"/>
          </p:cNvSpPr>
          <p:nvPr/>
        </p:nvSpPr>
        <p:spPr>
          <a:xfrm>
            <a:off x="8153400" y="2952750"/>
            <a:ext cx="274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52126"/>
                </a:solidFill>
              </a:defRPr>
            </a:pPr>
            <a:r>
              <a:rPr sz="1350" b="1">
                <a:solidFill>
                  <a:srgbClr val="152126"/>
                </a:solidFill>
              </a:rPr>
              <a:t>COSTI SOCIALI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39CD6C0-0265-4438-9C0D-4B167537C94C}"/>
              </a:ext>
            </a:extLst>
          </p:cNvPr>
          <p:cNvSpPr>
            <a:spLocks noGrp="1"/>
          </p:cNvSpPr>
          <p:nvPr/>
        </p:nvSpPr>
        <p:spPr>
          <a:xfrm>
            <a:off x="8153400" y="3476625"/>
            <a:ext cx="2743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0">
                <a:solidFill>
                  <a:srgbClr val="66777D"/>
                </a:solidFill>
              </a:defRPr>
            </a:pPr>
            <a:r>
              <a:rPr sz="1575" b="0">
                <a:solidFill>
                  <a:srgbClr val="66777D"/>
                </a:solidFill>
              </a:rPr>
              <a:t>disabilità • assistenza • capitale umano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7919BE9-62F1-439E-8D24-03B1F2BCF290}"/>
              </a:ext>
            </a:extLst>
          </p:cNvPr>
          <p:cNvSpPr>
            <a:spLocks noGrp="1"/>
          </p:cNvSpPr>
          <p:nvPr/>
        </p:nvSpPr>
        <p:spPr>
          <a:xfrm>
            <a:off x="1143000" y="5095875"/>
            <a:ext cx="990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B5967"/>
                </a:solidFill>
              </a:defRPr>
            </a:pPr>
            <a:r>
              <a:rPr sz="2100" b="1">
                <a:solidFill>
                  <a:srgbClr val="0B5967"/>
                </a:solidFill>
              </a:rPr>
              <a:t>Investire a monte non è una spesa aggiuntiva: è governo della spesa futura.</a:t>
            </a:r>
          </a:p>
        </p:txBody>
      </p:sp>
    </p:spTree>
    <p:extLst>
      <p:ext uri="{BB962C8B-B14F-4D97-AF65-F5344CB8AC3E}">
        <p14:creationId xmlns:p14="http://schemas.microsoft.com/office/powerpoint/2010/main" val="1693642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DB98AB66-B390-4D61-A343-E0D915967D67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FBDE31F-6609-488D-8AE2-F15A3DADEB0C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Accesso e appropriatezza devono avanzare insieme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E8AA568-6CA8-421D-A712-D48961CCE9CE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03DDA11-C401-441C-8D0E-3F44CA0617BA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24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A827F30-B837-4690-B478-0EA71E55473F}"/>
              </a:ext>
            </a:extLst>
          </p:cNvPr>
          <p:cNvSpPr>
            <a:spLocks noGrp="1"/>
          </p:cNvSpPr>
          <p:nvPr/>
        </p:nvSpPr>
        <p:spPr>
          <a:xfrm>
            <a:off x="628650" y="2038350"/>
            <a:ext cx="466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76F51"/>
                </a:solidFill>
              </a:defRPr>
            </a:pPr>
            <a:r>
              <a:rPr sz="1500" b="1">
                <a:solidFill>
                  <a:srgbClr val="E76F51"/>
                </a:solidFill>
              </a:rPr>
              <a:t>ACCESSO SENZA APPROPRIATEZZA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672D341-6BFD-46E0-BC9C-7BED66FDCF06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4572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rischia di produrre frammentazione, uso improprio e aspettative non realistiche.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E9FCFEA-A869-4588-92A2-04B6AD4A0CF7}"/>
              </a:ext>
            </a:extLst>
          </p:cNvPr>
          <p:cNvSpPr>
            <a:spLocks noGrp="1"/>
          </p:cNvSpPr>
          <p:nvPr/>
        </p:nvSpPr>
        <p:spPr>
          <a:xfrm>
            <a:off x="6172200" y="203835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0B5967"/>
                </a:solidFill>
              </a:defRPr>
            </a:pPr>
            <a:r>
              <a:rPr sz="1500" b="1">
                <a:solidFill>
                  <a:srgbClr val="0B5967"/>
                </a:solidFill>
              </a:rPr>
              <a:t>APPROPRIATEZZA SENZA ACCESSO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FCE3942-8A9D-42F2-8B89-875EC6311D31}"/>
              </a:ext>
            </a:extLst>
          </p:cNvPr>
          <p:cNvSpPr>
            <a:spLocks noGrp="1"/>
          </p:cNvSpPr>
          <p:nvPr/>
        </p:nvSpPr>
        <p:spPr>
          <a:xfrm>
            <a:off x="6172200" y="2571750"/>
            <a:ext cx="4762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52126"/>
                </a:solidFill>
              </a:defRPr>
            </a:pPr>
            <a:r>
              <a:rPr sz="1875" b="1">
                <a:solidFill>
                  <a:srgbClr val="152126"/>
                </a:solidFill>
              </a:rPr>
              <a:t>resta un principio teorico e amplifica le disuguaglianze territoriali e sociali.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A2DDB08-9DC1-40EC-8A12-1495E10CCE0D}"/>
              </a:ext>
            </a:extLst>
          </p:cNvPr>
          <p:cNvSpPr>
            <a:spLocks noGrp="1"/>
          </p:cNvSpPr>
          <p:nvPr/>
        </p:nvSpPr>
        <p:spPr>
          <a:xfrm>
            <a:off x="628650" y="4191000"/>
            <a:ext cx="10934700" cy="9525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E0107F4-817C-4E9B-95B2-785E5C1A6979}"/>
              </a:ext>
            </a:extLst>
          </p:cNvPr>
          <p:cNvSpPr>
            <a:spLocks noGrp="1"/>
          </p:cNvSpPr>
          <p:nvPr/>
        </p:nvSpPr>
        <p:spPr>
          <a:xfrm>
            <a:off x="952500" y="4457700"/>
            <a:ext cx="10287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La soluzione è un percorso nazionale con criteri chiari, valutazione multidisciplinare e continuità.</a:t>
            </a:r>
          </a:p>
        </p:txBody>
      </p:sp>
    </p:spTree>
    <p:extLst>
      <p:ext uri="{BB962C8B-B14F-4D97-AF65-F5344CB8AC3E}">
        <p14:creationId xmlns:p14="http://schemas.microsoft.com/office/powerpoint/2010/main" val="366766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BED92FA8-6053-41DF-BC87-A6FFA032536A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1C9A477-1CA7-4244-9F17-FE9ECD557745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Gli esiti contano più dei chili persi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7A73DF4-3AE1-4F33-B424-5C5639DDB502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DFD0B14-43E7-498A-8863-B1C9B0EE7CA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25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6AD6EEC-1840-4714-A13E-8A2A10383642}"/>
              </a:ext>
            </a:extLst>
          </p:cNvPr>
          <p:cNvSpPr>
            <a:spLocks noGrp="1"/>
          </p:cNvSpPr>
          <p:nvPr/>
        </p:nvSpPr>
        <p:spPr>
          <a:xfrm>
            <a:off x="628650" y="18097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60D864E-34DD-4F28-8854-F80BA378C22A}"/>
              </a:ext>
            </a:extLst>
          </p:cNvPr>
          <p:cNvSpPr>
            <a:spLocks noGrp="1"/>
          </p:cNvSpPr>
          <p:nvPr/>
        </p:nvSpPr>
        <p:spPr>
          <a:xfrm>
            <a:off x="1333500" y="18097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METABOLICI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593BB1C-2AC9-47E4-B521-5672ED33397C}"/>
              </a:ext>
            </a:extLst>
          </p:cNvPr>
          <p:cNvSpPr>
            <a:spLocks noGrp="1"/>
          </p:cNvSpPr>
          <p:nvPr/>
        </p:nvSpPr>
        <p:spPr>
          <a:xfrm>
            <a:off x="3486150" y="1800225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52126"/>
                </a:solidFill>
              </a:defRPr>
            </a:pPr>
            <a:r>
              <a:rPr sz="1650" b="0">
                <a:solidFill>
                  <a:srgbClr val="152126"/>
                </a:solidFill>
              </a:rPr>
              <a:t>glicemia • pressione • lipidi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0DF3222-76BD-4379-9792-ECA5997B82F5}"/>
              </a:ext>
            </a:extLst>
          </p:cNvPr>
          <p:cNvSpPr>
            <a:spLocks noGrp="1"/>
          </p:cNvSpPr>
          <p:nvPr/>
        </p:nvSpPr>
        <p:spPr>
          <a:xfrm>
            <a:off x="628650" y="2590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02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EFC244A-8C6F-4612-B115-08EE15370B88}"/>
              </a:ext>
            </a:extLst>
          </p:cNvPr>
          <p:cNvSpPr>
            <a:spLocks noGrp="1"/>
          </p:cNvSpPr>
          <p:nvPr/>
        </p:nvSpPr>
        <p:spPr>
          <a:xfrm>
            <a:off x="1333500" y="25908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CLINICI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D42F8AA-BF50-4FEE-8A4C-CD13B079F714}"/>
              </a:ext>
            </a:extLst>
          </p:cNvPr>
          <p:cNvSpPr>
            <a:spLocks noGrp="1"/>
          </p:cNvSpPr>
          <p:nvPr/>
        </p:nvSpPr>
        <p:spPr>
          <a:xfrm>
            <a:off x="3429000" y="2590800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52126"/>
                </a:solidFill>
              </a:defRPr>
            </a:pPr>
            <a:r>
              <a:rPr sz="1650" b="0">
                <a:solidFill>
                  <a:srgbClr val="152126"/>
                </a:solidFill>
              </a:rPr>
              <a:t>comorbidità • eventi • farmaci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37275AF-390A-4431-9E51-A9AB6A30826D}"/>
              </a:ext>
            </a:extLst>
          </p:cNvPr>
          <p:cNvSpPr>
            <a:spLocks noGrp="1"/>
          </p:cNvSpPr>
          <p:nvPr/>
        </p:nvSpPr>
        <p:spPr>
          <a:xfrm>
            <a:off x="628650" y="33718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1DEF47C-6F82-4F42-8510-FA74EF104511}"/>
              </a:ext>
            </a:extLst>
          </p:cNvPr>
          <p:cNvSpPr>
            <a:spLocks noGrp="1"/>
          </p:cNvSpPr>
          <p:nvPr/>
        </p:nvSpPr>
        <p:spPr>
          <a:xfrm>
            <a:off x="1333500" y="33718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FUNZIONALI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3C3C55E-8AD0-45DD-A6A5-A75D259D4D84}"/>
              </a:ext>
            </a:extLst>
          </p:cNvPr>
          <p:cNvSpPr>
            <a:spLocks noGrp="1"/>
          </p:cNvSpPr>
          <p:nvPr/>
        </p:nvSpPr>
        <p:spPr>
          <a:xfrm>
            <a:off x="3429000" y="3371850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52126"/>
                </a:solidFill>
              </a:defRPr>
            </a:pPr>
            <a:r>
              <a:rPr sz="1650" b="0">
                <a:solidFill>
                  <a:srgbClr val="152126"/>
                </a:solidFill>
              </a:rPr>
              <a:t>mobilità • autonomia • sonno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F9CE651-5979-406F-B334-D1816E61CC43}"/>
              </a:ext>
            </a:extLst>
          </p:cNvPr>
          <p:cNvSpPr>
            <a:spLocks noGrp="1"/>
          </p:cNvSpPr>
          <p:nvPr/>
        </p:nvSpPr>
        <p:spPr>
          <a:xfrm>
            <a:off x="628650" y="4152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E76F51"/>
                </a:solidFill>
              </a:defRPr>
            </a:pPr>
            <a:r>
              <a:rPr sz="1350" b="1">
                <a:solidFill>
                  <a:srgbClr val="E76F51"/>
                </a:solidFill>
              </a:rPr>
              <a:t>04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BC5707D-55DD-4F60-B932-12F4A0BD9971}"/>
              </a:ext>
            </a:extLst>
          </p:cNvPr>
          <p:cNvSpPr>
            <a:spLocks noGrp="1"/>
          </p:cNvSpPr>
          <p:nvPr/>
        </p:nvSpPr>
        <p:spPr>
          <a:xfrm>
            <a:off x="1333500" y="41529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PSICOLOGICI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E37AD26-F2E6-4F2C-A514-2238BF02E4DA}"/>
              </a:ext>
            </a:extLst>
          </p:cNvPr>
          <p:cNvSpPr>
            <a:spLocks noGrp="1"/>
          </p:cNvSpPr>
          <p:nvPr/>
        </p:nvSpPr>
        <p:spPr>
          <a:xfrm>
            <a:off x="3429000" y="4152900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52126"/>
                </a:solidFill>
              </a:defRPr>
            </a:pPr>
            <a:r>
              <a:rPr sz="1650" b="0">
                <a:solidFill>
                  <a:srgbClr val="152126"/>
                </a:solidFill>
              </a:rPr>
              <a:t>qualità di vita • stigma • benessere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5FA111E-89B8-4F6C-9CB5-7EA150862E25}"/>
              </a:ext>
            </a:extLst>
          </p:cNvPr>
          <p:cNvSpPr>
            <a:spLocks noGrp="1"/>
          </p:cNvSpPr>
          <p:nvPr/>
        </p:nvSpPr>
        <p:spPr>
          <a:xfrm>
            <a:off x="628650" y="49339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0B8B0"/>
                </a:solidFill>
              </a:defRPr>
            </a:pPr>
            <a:r>
              <a:rPr sz="1350" b="1">
                <a:solidFill>
                  <a:srgbClr val="50B8B0"/>
                </a:solidFill>
              </a:rPr>
              <a:t>05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AEB0DE7-F742-41A5-915C-B615E4716EE1}"/>
              </a:ext>
            </a:extLst>
          </p:cNvPr>
          <p:cNvSpPr>
            <a:spLocks noGrp="1"/>
          </p:cNvSpPr>
          <p:nvPr/>
        </p:nvSpPr>
        <p:spPr>
          <a:xfrm>
            <a:off x="1333500" y="49339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967"/>
                </a:solidFill>
              </a:defRPr>
            </a:pPr>
            <a:r>
              <a:rPr sz="1350" b="1">
                <a:solidFill>
                  <a:srgbClr val="0B5967"/>
                </a:solidFill>
              </a:rPr>
              <a:t>ASSISTENZIALI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7B7973E-7E2A-4ED6-8E59-E85EEC0AF079}"/>
              </a:ext>
            </a:extLst>
          </p:cNvPr>
          <p:cNvSpPr>
            <a:spLocks noGrp="1"/>
          </p:cNvSpPr>
          <p:nvPr/>
        </p:nvSpPr>
        <p:spPr>
          <a:xfrm>
            <a:off x="3429000" y="4933950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52126"/>
                </a:solidFill>
              </a:defRPr>
            </a:pPr>
            <a:r>
              <a:rPr sz="1650" b="0">
                <a:solidFill>
                  <a:srgbClr val="152126"/>
                </a:solidFill>
              </a:rPr>
              <a:t>aderenza • follow-up • continuità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534BB17-A82B-43EB-9F39-70F369931767}"/>
              </a:ext>
            </a:extLst>
          </p:cNvPr>
          <p:cNvSpPr>
            <a:spLocks noGrp="1"/>
          </p:cNvSpPr>
          <p:nvPr/>
        </p:nvSpPr>
        <p:spPr>
          <a:xfrm>
            <a:off x="952500" y="5838825"/>
            <a:ext cx="1028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>
                <a:solidFill>
                  <a:srgbClr val="0B5967"/>
                </a:solidFill>
              </a:rPr>
              <a:t>Misurare meglio significa curare meglio — e finanziare ciò che genera valore.</a:t>
            </a:r>
          </a:p>
        </p:txBody>
      </p:sp>
    </p:spTree>
    <p:extLst>
      <p:ext uri="{BB962C8B-B14F-4D97-AF65-F5344CB8AC3E}">
        <p14:creationId xmlns:p14="http://schemas.microsoft.com/office/powerpoint/2010/main" val="1163315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00FAE465-54FA-4DFE-9C87-496A1D6A64E9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CFD7F76-F11D-4F05-875D-3B20F2F9B233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>
                <a:solidFill>
                  <a:srgbClr val="152126"/>
                </a:solidFill>
              </a:rPr>
              <a:t>I dati devono seguire la persona, non restare nei silos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5F54FBC-258A-4C24-9EC3-E054A6E22B37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51C869C-DAF3-4089-BF9F-60DB41A1B90F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26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219E20F-0D7A-42E9-A79A-AE92519FB834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5143500" cy="13525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0B8B4CE-91D8-4E11-BF68-AF58EDEC8124}"/>
              </a:ext>
            </a:extLst>
          </p:cNvPr>
          <p:cNvSpPr>
            <a:spLocks noGrp="1"/>
          </p:cNvSpPr>
          <p:nvPr/>
        </p:nvSpPr>
        <p:spPr>
          <a:xfrm>
            <a:off x="857250" y="22098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REGISTRI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776A293-08A5-428E-81E7-5CCF413EF86F}"/>
              </a:ext>
            </a:extLst>
          </p:cNvPr>
          <p:cNvSpPr>
            <a:spLocks noGrp="1"/>
          </p:cNvSpPr>
          <p:nvPr/>
        </p:nvSpPr>
        <p:spPr>
          <a:xfrm>
            <a:off x="857250" y="2647950"/>
            <a:ext cx="457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conoscere bisogni e percorsi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8BA55AF-79D3-4145-8343-482EDD0E516F}"/>
              </a:ext>
            </a:extLst>
          </p:cNvPr>
          <p:cNvSpPr>
            <a:spLocks noGrp="1"/>
          </p:cNvSpPr>
          <p:nvPr/>
        </p:nvSpPr>
        <p:spPr>
          <a:xfrm>
            <a:off x="6153150" y="2000250"/>
            <a:ext cx="5143500" cy="13525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49FC508-7AD7-4E5E-A210-CB8D664783DD}"/>
              </a:ext>
            </a:extLst>
          </p:cNvPr>
          <p:cNvSpPr>
            <a:spLocks noGrp="1"/>
          </p:cNvSpPr>
          <p:nvPr/>
        </p:nvSpPr>
        <p:spPr>
          <a:xfrm>
            <a:off x="6381750" y="22098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INTEROPERABILITÀ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A7C1DAB-90BC-415C-942D-637FA51D9C37}"/>
              </a:ext>
            </a:extLst>
          </p:cNvPr>
          <p:cNvSpPr>
            <a:spLocks noGrp="1"/>
          </p:cNvSpPr>
          <p:nvPr/>
        </p:nvSpPr>
        <p:spPr>
          <a:xfrm>
            <a:off x="6381750" y="2647950"/>
            <a:ext cx="457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collegare territorio e centri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95EA0DB-F852-40FE-B25C-C58122E838D4}"/>
              </a:ext>
            </a:extLst>
          </p:cNvPr>
          <p:cNvSpPr>
            <a:spLocks noGrp="1"/>
          </p:cNvSpPr>
          <p:nvPr/>
        </p:nvSpPr>
        <p:spPr>
          <a:xfrm>
            <a:off x="628650" y="3695700"/>
            <a:ext cx="5143500" cy="13525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A8F4BF6-ADE9-4A91-93FB-C652398A8A2B}"/>
              </a:ext>
            </a:extLst>
          </p:cNvPr>
          <p:cNvSpPr>
            <a:spLocks noGrp="1"/>
          </p:cNvSpPr>
          <p:nvPr/>
        </p:nvSpPr>
        <p:spPr>
          <a:xfrm>
            <a:off x="857250" y="39052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OUTCOME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9AEFE9B-1D52-4E58-86B1-448E953AB9A6}"/>
              </a:ext>
            </a:extLst>
          </p:cNvPr>
          <p:cNvSpPr>
            <a:spLocks noGrp="1"/>
          </p:cNvSpPr>
          <p:nvPr/>
        </p:nvSpPr>
        <p:spPr>
          <a:xfrm>
            <a:off x="857250" y="4343400"/>
            <a:ext cx="457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valutare efficacia nel mondo reale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841E041-A66A-430C-A8FB-49D73226C0DE}"/>
              </a:ext>
            </a:extLst>
          </p:cNvPr>
          <p:cNvSpPr>
            <a:spLocks noGrp="1"/>
          </p:cNvSpPr>
          <p:nvPr/>
        </p:nvSpPr>
        <p:spPr>
          <a:xfrm>
            <a:off x="6153150" y="3695700"/>
            <a:ext cx="5143500" cy="13525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998A739-F846-4F3D-9A9F-471AB9073FCD}"/>
              </a:ext>
            </a:extLst>
          </p:cNvPr>
          <p:cNvSpPr>
            <a:spLocks noGrp="1"/>
          </p:cNvSpPr>
          <p:nvPr/>
        </p:nvSpPr>
        <p:spPr>
          <a:xfrm>
            <a:off x="6381750" y="39052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E76F51"/>
                </a:solidFill>
              </a:defRPr>
            </a:pPr>
            <a:r>
              <a:rPr sz="1275" b="1">
                <a:solidFill>
                  <a:srgbClr val="E76F51"/>
                </a:solidFill>
              </a:rPr>
              <a:t>PRIVACY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C77C9E6-42F5-49A6-808F-AD4F56FAEC9A}"/>
              </a:ext>
            </a:extLst>
          </p:cNvPr>
          <p:cNvSpPr>
            <a:spLocks noGrp="1"/>
          </p:cNvSpPr>
          <p:nvPr/>
        </p:nvSpPr>
        <p:spPr>
          <a:xfrm>
            <a:off x="6381750" y="4343400"/>
            <a:ext cx="457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costruire fiducia e responsabilità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8CB05C2-56D2-4B59-BBE2-2F1999CB8C3E}"/>
              </a:ext>
            </a:extLst>
          </p:cNvPr>
          <p:cNvSpPr>
            <a:spLocks noGrp="1"/>
          </p:cNvSpPr>
          <p:nvPr/>
        </p:nvSpPr>
        <p:spPr>
          <a:xfrm>
            <a:off x="952500" y="5772150"/>
            <a:ext cx="1028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>
                <a:solidFill>
                  <a:srgbClr val="0B5967"/>
                </a:solidFill>
              </a:rPr>
              <a:t>Una governance data-driven rende visibili accesso, disuguaglianze ed esiti.</a:t>
            </a:r>
          </a:p>
        </p:txBody>
      </p:sp>
    </p:spTree>
    <p:extLst>
      <p:ext uri="{BB962C8B-B14F-4D97-AF65-F5344CB8AC3E}">
        <p14:creationId xmlns:p14="http://schemas.microsoft.com/office/powerpoint/2010/main" val="2025486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05162212-A5F3-4073-A6B9-5C151161103D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C32E844-4515-487E-A6E4-CA58E735D4A1}"/>
              </a:ext>
            </a:extLst>
          </p:cNvPr>
          <p:cNvSpPr>
            <a:spLocks noGrp="1"/>
          </p:cNvSpPr>
          <p:nvPr/>
        </p:nvSpPr>
        <p:spPr>
          <a:xfrm>
            <a:off x="628650" y="68580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152126"/>
                </a:solidFill>
              </a:defRPr>
            </a:pPr>
            <a:r>
              <a:rPr sz="2850" b="1" dirty="0">
                <a:solidFill>
                  <a:srgbClr val="152126"/>
                </a:solidFill>
              </a:rPr>
              <a:t>SICOB </a:t>
            </a:r>
            <a:r>
              <a:rPr lang="it-IT" sz="2850" b="1" dirty="0">
                <a:solidFill>
                  <a:srgbClr val="152126"/>
                </a:solidFill>
              </a:rPr>
              <a:t>ha dimostrato che </a:t>
            </a:r>
            <a:r>
              <a:rPr sz="2850" b="1" dirty="0" err="1">
                <a:solidFill>
                  <a:srgbClr val="152126"/>
                </a:solidFill>
              </a:rPr>
              <a:t>può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essere</a:t>
            </a:r>
            <a:r>
              <a:rPr sz="2850" b="1" dirty="0">
                <a:solidFill>
                  <a:srgbClr val="152126"/>
                </a:solidFill>
              </a:rPr>
              <a:t> il </a:t>
            </a:r>
            <a:r>
              <a:rPr sz="2850" b="1" dirty="0" err="1">
                <a:solidFill>
                  <a:srgbClr val="152126"/>
                </a:solidFill>
              </a:rPr>
              <a:t>ponte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tra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innovazione</a:t>
            </a:r>
            <a:r>
              <a:rPr sz="2850" b="1" dirty="0">
                <a:solidFill>
                  <a:srgbClr val="152126"/>
                </a:solidFill>
              </a:rPr>
              <a:t> e </a:t>
            </a:r>
            <a:r>
              <a:rPr sz="2850" b="1" dirty="0" err="1">
                <a:solidFill>
                  <a:srgbClr val="152126"/>
                </a:solidFill>
              </a:rPr>
              <a:t>sistema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C8F2F89-A777-4942-8027-F6926E649B8E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7549470-4136-46D1-92D4-F3D7C9E46FAF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27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55B531F-F12C-40C2-BEE4-BEBE1608CC51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86000" cy="23812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15C9FDF-68D7-4CF4-AD3C-A0C7F5076FF7}"/>
              </a:ext>
            </a:extLst>
          </p:cNvPr>
          <p:cNvSpPr>
            <a:spLocks noGrp="1"/>
          </p:cNvSpPr>
          <p:nvPr/>
        </p:nvSpPr>
        <p:spPr>
          <a:xfrm>
            <a:off x="819150" y="2343150"/>
            <a:ext cx="4381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50B8B0"/>
                </a:solidFill>
              </a:defRPr>
            </a:pPr>
            <a:r>
              <a:rPr sz="2400" b="1">
                <a:solidFill>
                  <a:srgbClr val="50B8B0"/>
                </a:solidFill>
              </a:rPr>
              <a:t>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89B4227-7E7C-40DD-B34D-8D9527FF33DA}"/>
              </a:ext>
            </a:extLst>
          </p:cNvPr>
          <p:cNvSpPr>
            <a:spLocks noGrp="1"/>
          </p:cNvSpPr>
          <p:nvPr/>
        </p:nvSpPr>
        <p:spPr>
          <a:xfrm>
            <a:off x="819150" y="30194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EVIDENZE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740DB36-2D16-4B6E-91C2-E00A020AF4E3}"/>
              </a:ext>
            </a:extLst>
          </p:cNvPr>
          <p:cNvSpPr>
            <a:spLocks noGrp="1"/>
          </p:cNvSpPr>
          <p:nvPr/>
        </p:nvSpPr>
        <p:spPr>
          <a:xfrm>
            <a:off x="819150" y="35242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standard clinici e risultati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2A296E4-9E6F-4920-AA6E-437195E04845}"/>
              </a:ext>
            </a:extLst>
          </p:cNvPr>
          <p:cNvSpPr>
            <a:spLocks noGrp="1"/>
          </p:cNvSpPr>
          <p:nvPr/>
        </p:nvSpPr>
        <p:spPr>
          <a:xfrm>
            <a:off x="3352800" y="2143125"/>
            <a:ext cx="2286000" cy="23812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818A3E8-6B9C-483E-837E-4CF5400A3A4A}"/>
              </a:ext>
            </a:extLst>
          </p:cNvPr>
          <p:cNvSpPr>
            <a:spLocks noGrp="1"/>
          </p:cNvSpPr>
          <p:nvPr/>
        </p:nvSpPr>
        <p:spPr>
          <a:xfrm>
            <a:off x="3543300" y="2343150"/>
            <a:ext cx="4381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50B8B0"/>
                </a:solidFill>
              </a:defRPr>
            </a:pPr>
            <a:r>
              <a:rPr sz="2400" b="1">
                <a:solidFill>
                  <a:srgbClr val="50B8B0"/>
                </a:solidFill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CE9DC4D-6622-4C35-B2C4-B8A4D368D579}"/>
              </a:ext>
            </a:extLst>
          </p:cNvPr>
          <p:cNvSpPr>
            <a:spLocks noGrp="1"/>
          </p:cNvSpPr>
          <p:nvPr/>
        </p:nvSpPr>
        <p:spPr>
          <a:xfrm>
            <a:off x="3543300" y="30194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RETI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DB68ADC-8831-4857-A2B4-99EF2116334D}"/>
              </a:ext>
            </a:extLst>
          </p:cNvPr>
          <p:cNvSpPr>
            <a:spLocks noGrp="1"/>
          </p:cNvSpPr>
          <p:nvPr/>
        </p:nvSpPr>
        <p:spPr>
          <a:xfrm>
            <a:off x="3543300" y="35242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centri, territori e professionisti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D31A975-C8D1-4C9C-BCA1-C5EB67319741}"/>
              </a:ext>
            </a:extLst>
          </p:cNvPr>
          <p:cNvSpPr>
            <a:spLocks noGrp="1"/>
          </p:cNvSpPr>
          <p:nvPr/>
        </p:nvSpPr>
        <p:spPr>
          <a:xfrm>
            <a:off x="6076950" y="2143125"/>
            <a:ext cx="2286000" cy="238125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BA018C8-A957-444E-B7B0-E60292F1C8BF}"/>
              </a:ext>
            </a:extLst>
          </p:cNvPr>
          <p:cNvSpPr>
            <a:spLocks noGrp="1"/>
          </p:cNvSpPr>
          <p:nvPr/>
        </p:nvSpPr>
        <p:spPr>
          <a:xfrm>
            <a:off x="6267450" y="2343150"/>
            <a:ext cx="4381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50B8B0"/>
                </a:solidFill>
              </a:defRPr>
            </a:pPr>
            <a:r>
              <a:rPr sz="2400" b="1">
                <a:solidFill>
                  <a:srgbClr val="50B8B0"/>
                </a:solidFill>
              </a:rPr>
              <a:t>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A571E75-8BAB-4FB3-9BA5-D0C0406E47E2}"/>
              </a:ext>
            </a:extLst>
          </p:cNvPr>
          <p:cNvSpPr>
            <a:spLocks noGrp="1"/>
          </p:cNvSpPr>
          <p:nvPr/>
        </p:nvSpPr>
        <p:spPr>
          <a:xfrm>
            <a:off x="6267450" y="30194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FORMAZIONE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43CF661-675D-4EC1-BDB5-460231B78AE6}"/>
              </a:ext>
            </a:extLst>
          </p:cNvPr>
          <p:cNvSpPr>
            <a:spLocks noGrp="1"/>
          </p:cNvSpPr>
          <p:nvPr/>
        </p:nvSpPr>
        <p:spPr>
          <a:xfrm>
            <a:off x="6267450" y="35242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competenze multidisciplinari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E64C366-ED89-40CA-A056-43B750501B96}"/>
              </a:ext>
            </a:extLst>
          </p:cNvPr>
          <p:cNvSpPr>
            <a:spLocks noGrp="1"/>
          </p:cNvSpPr>
          <p:nvPr/>
        </p:nvSpPr>
        <p:spPr>
          <a:xfrm>
            <a:off x="8801100" y="2143125"/>
            <a:ext cx="2286000" cy="23812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9DD01F3-47D9-4FB7-A7B2-6D47BA7C2819}"/>
              </a:ext>
            </a:extLst>
          </p:cNvPr>
          <p:cNvSpPr>
            <a:spLocks noGrp="1"/>
          </p:cNvSpPr>
          <p:nvPr/>
        </p:nvSpPr>
        <p:spPr>
          <a:xfrm>
            <a:off x="8991600" y="2343150"/>
            <a:ext cx="4381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E76F51"/>
                </a:solidFill>
              </a:defRPr>
            </a:pPr>
            <a:r>
              <a:rPr sz="2400" b="1">
                <a:solidFill>
                  <a:srgbClr val="E76F51"/>
                </a:solidFill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51E2B82-67E6-4E21-BA83-9924E988C2AF}"/>
              </a:ext>
            </a:extLst>
          </p:cNvPr>
          <p:cNvSpPr>
            <a:spLocks noGrp="1"/>
          </p:cNvSpPr>
          <p:nvPr/>
        </p:nvSpPr>
        <p:spPr>
          <a:xfrm>
            <a:off x="8991600" y="30194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ADVOCACY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1D2CACB-4448-4419-927F-4A776226E5A7}"/>
              </a:ext>
            </a:extLst>
          </p:cNvPr>
          <p:cNvSpPr>
            <a:spLocks noGrp="1"/>
          </p:cNvSpPr>
          <p:nvPr/>
        </p:nvSpPr>
        <p:spPr>
          <a:xfrm>
            <a:off x="8991600" y="35242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accesso, equità e riconoscimento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BD0FC6-3547-4A7E-8E7A-D453ABC267B8}"/>
              </a:ext>
            </a:extLst>
          </p:cNvPr>
          <p:cNvSpPr>
            <a:spLocks noGrp="1"/>
          </p:cNvSpPr>
          <p:nvPr/>
        </p:nvSpPr>
        <p:spPr>
          <a:xfrm>
            <a:off x="1047750" y="5219700"/>
            <a:ext cx="10096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0B5967"/>
                </a:solidFill>
              </a:defRPr>
            </a:pPr>
            <a:r>
              <a:rPr sz="2025" b="1">
                <a:solidFill>
                  <a:srgbClr val="0B5967"/>
                </a:solidFill>
              </a:rPr>
              <a:t>La comunità scientifica non accompagna soltanto il cambiamento: contribuisce a governarlo.</a:t>
            </a:r>
          </a:p>
        </p:txBody>
      </p:sp>
    </p:spTree>
    <p:extLst>
      <p:ext uri="{BB962C8B-B14F-4D97-AF65-F5344CB8AC3E}">
        <p14:creationId xmlns:p14="http://schemas.microsoft.com/office/powerpoint/2010/main" val="1185977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B38A488E-B490-42E9-9004-C080DF2AA8B5}"/>
              </a:ext>
            </a:extLst>
          </p:cNvPr>
          <p:cNvSpPr>
            <a:spLocks noGrp="1"/>
          </p:cNvSpPr>
          <p:nvPr/>
        </p:nvSpPr>
        <p:spPr>
          <a:xfrm>
            <a:off x="628650" y="32385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>
                <a:solidFill>
                  <a:srgbClr val="0B5967"/>
                </a:solidFill>
              </a:defRPr>
            </a:pPr>
            <a:r>
              <a:rPr sz="975" b="1">
                <a:solidFill>
                  <a:srgbClr val="0B5967"/>
                </a:solidFill>
              </a:rPr>
              <a:t>IL PENDOLO DELLA BILANCIA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3A1100F-054B-4112-B84E-8DB75C1397BF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just">
              <a:defRPr sz="2850" b="1">
                <a:solidFill>
                  <a:srgbClr val="152126"/>
                </a:solidFill>
              </a:defRPr>
            </a:pPr>
            <a:r>
              <a:rPr lang="it-IT" sz="2850" b="1" dirty="0">
                <a:solidFill>
                  <a:srgbClr val="152126"/>
                </a:solidFill>
              </a:rPr>
              <a:t>La legge n. 149 del 3 ottobre 2025 riconosce ufficialmente l’obesità come malattia cronica, progressiva e recidivante, stabilendo misure di prevenzione, cura e inclusione sociale </a:t>
            </a:r>
            <a:r>
              <a:rPr sz="2850" b="1" dirty="0" err="1">
                <a:solidFill>
                  <a:srgbClr val="152126"/>
                </a:solidFill>
              </a:rPr>
              <a:t>trasformare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i</a:t>
            </a:r>
            <a:r>
              <a:rPr sz="2850" b="1" dirty="0">
                <a:solidFill>
                  <a:srgbClr val="152126"/>
                </a:solidFill>
              </a:rPr>
              <a:t> </a:t>
            </a:r>
            <a:r>
              <a:rPr sz="2850" b="1" dirty="0" err="1">
                <a:solidFill>
                  <a:srgbClr val="152126"/>
                </a:solidFill>
              </a:rPr>
              <a:t>principi</a:t>
            </a:r>
            <a:r>
              <a:rPr sz="2850" b="1" dirty="0">
                <a:solidFill>
                  <a:srgbClr val="152126"/>
                </a:solidFill>
              </a:rPr>
              <a:t> in </a:t>
            </a:r>
            <a:r>
              <a:rPr sz="2850" b="1" dirty="0" err="1">
                <a:solidFill>
                  <a:srgbClr val="152126"/>
                </a:solidFill>
              </a:rPr>
              <a:t>sistema</a:t>
            </a:r>
            <a:endParaRPr sz="2850" b="1" dirty="0">
              <a:solidFill>
                <a:srgbClr val="152126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89C9A8B-7C5E-419A-8928-CF478E155219}"/>
              </a:ext>
            </a:extLst>
          </p:cNvPr>
          <p:cNvSpPr>
            <a:spLocks noGrp="1"/>
          </p:cNvSpPr>
          <p:nvPr/>
        </p:nvSpPr>
        <p:spPr>
          <a:xfrm>
            <a:off x="628650" y="1476375"/>
            <a:ext cx="10934700" cy="19050"/>
          </a:xfrm>
          <a:prstGeom prst="rect">
            <a:avLst/>
          </a:prstGeom>
          <a:solidFill>
            <a:srgbClr val="CAD7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EBF33FB-E304-4BE0-919C-6E060C08DF4B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953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66777D"/>
                </a:solidFill>
              </a:defRPr>
            </a:pPr>
            <a:r>
              <a:rPr sz="825" b="1">
                <a:solidFill>
                  <a:srgbClr val="66777D"/>
                </a:solidFill>
              </a:rPr>
              <a:t>28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8D8845-E099-4A56-ABFC-DC7537C000B1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86000" cy="209550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913FD07-6DCB-40E8-82A4-3947B32D2F7C}"/>
              </a:ext>
            </a:extLst>
          </p:cNvPr>
          <p:cNvSpPr>
            <a:spLocks noGrp="1"/>
          </p:cNvSpPr>
          <p:nvPr/>
        </p:nvSpPr>
        <p:spPr>
          <a:xfrm>
            <a:off x="819150" y="2381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E76F51"/>
                </a:solidFill>
              </a:defRPr>
            </a:pPr>
            <a:r>
              <a:rPr sz="1275" b="1">
                <a:solidFill>
                  <a:srgbClr val="E76F51"/>
                </a:solidFill>
              </a:rPr>
              <a:t>ORA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333AF67-2DC8-4451-9357-C812D211BD9C}"/>
              </a:ext>
            </a:extLst>
          </p:cNvPr>
          <p:cNvSpPr>
            <a:spLocks noGrp="1"/>
          </p:cNvSpPr>
          <p:nvPr/>
        </p:nvSpPr>
        <p:spPr>
          <a:xfrm>
            <a:off x="819150" y="3048000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riconoscere priorità e standard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F276E69-24D7-4A85-9700-B69D3387ADC5}"/>
              </a:ext>
            </a:extLst>
          </p:cNvPr>
          <p:cNvSpPr>
            <a:spLocks noGrp="1"/>
          </p:cNvSpPr>
          <p:nvPr/>
        </p:nvSpPr>
        <p:spPr>
          <a:xfrm>
            <a:off x="3352800" y="2143125"/>
            <a:ext cx="2286000" cy="2095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B48D496-9AB1-4155-8771-401FD8F9589A}"/>
              </a:ext>
            </a:extLst>
          </p:cNvPr>
          <p:cNvSpPr>
            <a:spLocks noGrp="1"/>
          </p:cNvSpPr>
          <p:nvPr/>
        </p:nvSpPr>
        <p:spPr>
          <a:xfrm>
            <a:off x="3543300" y="2381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12 MESI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893ED9A-C3D5-496C-8F39-E443B759AF3C}"/>
              </a:ext>
            </a:extLst>
          </p:cNvPr>
          <p:cNvSpPr>
            <a:spLocks noGrp="1"/>
          </p:cNvSpPr>
          <p:nvPr/>
        </p:nvSpPr>
        <p:spPr>
          <a:xfrm>
            <a:off x="3543300" y="3048000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mappare reti, accesso e disuguaglianze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4BBAFA3-C4A3-4960-8590-1C64F1AFC705}"/>
              </a:ext>
            </a:extLst>
          </p:cNvPr>
          <p:cNvSpPr>
            <a:spLocks noGrp="1"/>
          </p:cNvSpPr>
          <p:nvPr/>
        </p:nvSpPr>
        <p:spPr>
          <a:xfrm>
            <a:off x="6076950" y="2143125"/>
            <a:ext cx="2286000" cy="2095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D96BAAB-9E28-4B48-8847-CE637761199F}"/>
              </a:ext>
            </a:extLst>
          </p:cNvPr>
          <p:cNvSpPr>
            <a:spLocks noGrp="1"/>
          </p:cNvSpPr>
          <p:nvPr/>
        </p:nvSpPr>
        <p:spPr>
          <a:xfrm>
            <a:off x="6267450" y="2381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24 MESI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148E3C6-94C8-4A4D-9BD4-8CBDDCF0FB55}"/>
              </a:ext>
            </a:extLst>
          </p:cNvPr>
          <p:cNvSpPr>
            <a:spLocks noGrp="1"/>
          </p:cNvSpPr>
          <p:nvPr/>
        </p:nvSpPr>
        <p:spPr>
          <a:xfrm>
            <a:off x="6267450" y="3048000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integrare percorsi e dati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9A920B2-2BE9-40FB-80E3-F81BB9FC599C}"/>
              </a:ext>
            </a:extLst>
          </p:cNvPr>
          <p:cNvSpPr>
            <a:spLocks noGrp="1"/>
          </p:cNvSpPr>
          <p:nvPr/>
        </p:nvSpPr>
        <p:spPr>
          <a:xfrm>
            <a:off x="8801100" y="2143125"/>
            <a:ext cx="2286000" cy="2095500"/>
          </a:xfrm>
          <a:prstGeom prst="rect">
            <a:avLst/>
          </a:prstGeom>
          <a:solidFill>
            <a:srgbClr val="E7F3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8499794-D2A6-41B1-BE4A-2A9C533CCF58}"/>
              </a:ext>
            </a:extLst>
          </p:cNvPr>
          <p:cNvSpPr>
            <a:spLocks noGrp="1"/>
          </p:cNvSpPr>
          <p:nvPr/>
        </p:nvSpPr>
        <p:spPr>
          <a:xfrm>
            <a:off x="8991600" y="2381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0B5967"/>
                </a:solidFill>
              </a:defRPr>
            </a:pPr>
            <a:r>
              <a:rPr sz="1275" b="1">
                <a:solidFill>
                  <a:srgbClr val="0B5967"/>
                </a:solidFill>
              </a:rPr>
              <a:t>36 MESI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ABEE270-C1B7-4FB3-BA8C-94CFCBF45324}"/>
              </a:ext>
            </a:extLst>
          </p:cNvPr>
          <p:cNvSpPr>
            <a:spLocks noGrp="1"/>
          </p:cNvSpPr>
          <p:nvPr/>
        </p:nvSpPr>
        <p:spPr>
          <a:xfrm>
            <a:off x="8991600" y="3048000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152126"/>
                </a:solidFill>
              </a:defRPr>
            </a:pPr>
            <a:r>
              <a:rPr sz="1725" b="1">
                <a:solidFill>
                  <a:srgbClr val="152126"/>
                </a:solidFill>
              </a:rPr>
              <a:t>misurare outcome e valore pubblico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D83E3D1-DD49-4754-AE16-93AC869CA5B9}"/>
              </a:ext>
            </a:extLst>
          </p:cNvPr>
          <p:cNvSpPr>
            <a:spLocks noGrp="1"/>
          </p:cNvSpPr>
          <p:nvPr/>
        </p:nvSpPr>
        <p:spPr>
          <a:xfrm>
            <a:off x="628650" y="4762500"/>
            <a:ext cx="10934700" cy="85725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2D2C815-07E9-4573-B8D4-35655CD4F5A3}"/>
              </a:ext>
            </a:extLst>
          </p:cNvPr>
          <p:cNvSpPr>
            <a:spLocks noGrp="1"/>
          </p:cNvSpPr>
          <p:nvPr/>
        </p:nvSpPr>
        <p:spPr>
          <a:xfrm>
            <a:off x="952500" y="5029200"/>
            <a:ext cx="1028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 dirty="0" err="1">
                <a:solidFill>
                  <a:srgbClr val="FFFFFF"/>
                </a:solidFill>
              </a:rPr>
              <a:t>Obiettivo</a:t>
            </a:r>
            <a:r>
              <a:rPr lang="it-IT" sz="2100" b="1" dirty="0">
                <a:solidFill>
                  <a:srgbClr val="FFFFFF"/>
                </a:solidFill>
              </a:rPr>
              <a:t> della legge </a:t>
            </a:r>
            <a:r>
              <a:rPr sz="2100" b="1" dirty="0">
                <a:solidFill>
                  <a:srgbClr val="FFFFFF"/>
                </a:solidFill>
              </a:rPr>
              <a:t>: un </a:t>
            </a:r>
            <a:r>
              <a:rPr sz="2100" b="1" dirty="0" err="1">
                <a:solidFill>
                  <a:srgbClr val="FFFFFF"/>
                </a:solidFill>
              </a:rPr>
              <a:t>diritto</a:t>
            </a:r>
            <a:r>
              <a:rPr sz="2100" b="1" dirty="0">
                <a:solidFill>
                  <a:srgbClr val="FFFFFF"/>
                </a:solidFill>
              </a:rPr>
              <a:t> alla presa in </a:t>
            </a:r>
            <a:r>
              <a:rPr sz="2100" b="1" dirty="0" err="1">
                <a:solidFill>
                  <a:srgbClr val="FFFFFF"/>
                </a:solidFill>
              </a:rPr>
              <a:t>carico</a:t>
            </a:r>
            <a:r>
              <a:rPr sz="2100" b="1" dirty="0">
                <a:solidFill>
                  <a:srgbClr val="FFFFFF"/>
                </a:solidFill>
              </a:rPr>
              <a:t>, non un </a:t>
            </a:r>
            <a:r>
              <a:rPr sz="2100" b="1" dirty="0" err="1">
                <a:solidFill>
                  <a:srgbClr val="FFFFFF"/>
                </a:solidFill>
              </a:rPr>
              <a:t>mercato</a:t>
            </a:r>
            <a:r>
              <a:rPr sz="2100" b="1" dirty="0">
                <a:solidFill>
                  <a:srgbClr val="FFFFFF"/>
                </a:solidFill>
              </a:rPr>
              <a:t> di </a:t>
            </a:r>
            <a:r>
              <a:rPr sz="2100" b="1" dirty="0" err="1">
                <a:solidFill>
                  <a:srgbClr val="FFFFFF"/>
                </a:solidFill>
              </a:rPr>
              <a:t>opportunità</a:t>
            </a:r>
            <a:r>
              <a:rPr sz="2100" b="1" dirty="0">
                <a:solidFill>
                  <a:srgbClr val="FFFFFF"/>
                </a:solidFill>
              </a:rPr>
              <a:t> </a:t>
            </a:r>
            <a:r>
              <a:rPr sz="2100" b="1" dirty="0" err="1">
                <a:solidFill>
                  <a:srgbClr val="FFFFFF"/>
                </a:solidFill>
              </a:rPr>
              <a:t>casuali</a:t>
            </a:r>
            <a:r>
              <a:rPr sz="2100" b="1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188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B012628-8740-474E-87F4-3FD85E0417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2F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AF5CB16-87F1-4D07-8C59-B0F84FDD9801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9BE0D9"/>
                </a:solidFill>
              </a:defRPr>
            </a:pPr>
            <a:r>
              <a:rPr sz="1050" b="1">
                <a:solidFill>
                  <a:srgbClr val="9BE0D9"/>
                </a:solidFill>
              </a:rPr>
              <a:t>IL PENDOLO DELLA BILANCIA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04D4496-1F4A-445A-A7A5-612B53DB3420}"/>
              </a:ext>
            </a:extLst>
          </p:cNvPr>
          <p:cNvSpPr>
            <a:spLocks noGrp="1"/>
          </p:cNvSpPr>
          <p:nvPr/>
        </p:nvSpPr>
        <p:spPr>
          <a:xfrm>
            <a:off x="628650" y="1714500"/>
            <a:ext cx="8572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 dirty="0">
                <a:solidFill>
                  <a:srgbClr val="FFFFFF"/>
                </a:solidFill>
              </a:rPr>
              <a:t>Il peso è </a:t>
            </a:r>
            <a:r>
              <a:rPr sz="3900" b="1" dirty="0" err="1">
                <a:solidFill>
                  <a:srgbClr val="FFFFFF"/>
                </a:solidFill>
              </a:rPr>
              <a:t>personale</a:t>
            </a:r>
            <a:r>
              <a:rPr lang="it-IT" sz="3900" b="1" dirty="0">
                <a:solidFill>
                  <a:srgbClr val="FFFFFF"/>
                </a:solidFill>
              </a:rPr>
              <a:t>…</a:t>
            </a:r>
            <a:endParaRPr sz="3900" b="1" dirty="0">
              <a:solidFill>
                <a:srgbClr val="FFFFFF"/>
              </a:solidFill>
            </a:endParaRP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 dirty="0">
                <a:solidFill>
                  <a:srgbClr val="FFFFFF"/>
                </a:solidFill>
              </a:rPr>
              <a:t>La </a:t>
            </a:r>
            <a:r>
              <a:rPr sz="3900" b="1" dirty="0" err="1">
                <a:solidFill>
                  <a:srgbClr val="FFFFFF"/>
                </a:solidFill>
              </a:rPr>
              <a:t>responsabilità</a:t>
            </a:r>
            <a:r>
              <a:rPr sz="3900" b="1" dirty="0">
                <a:solidFill>
                  <a:srgbClr val="FFFFFF"/>
                </a:solidFill>
              </a:rPr>
              <a:t> è </a:t>
            </a:r>
            <a:r>
              <a:rPr sz="3900" b="1" dirty="0" err="1">
                <a:solidFill>
                  <a:srgbClr val="FFFFFF"/>
                </a:solidFill>
              </a:rPr>
              <a:t>collettiva</a:t>
            </a:r>
            <a:r>
              <a:rPr lang="it-IT" sz="3900" b="1" dirty="0">
                <a:solidFill>
                  <a:srgbClr val="FFFFFF"/>
                </a:solidFill>
              </a:rPr>
              <a:t>…</a:t>
            </a:r>
            <a:endParaRPr sz="3900" b="1" dirty="0">
              <a:solidFill>
                <a:srgbClr val="FFFFFF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0B26194-CE48-45DC-8B1A-619C9A7D069E}"/>
              </a:ext>
            </a:extLst>
          </p:cNvPr>
          <p:cNvSpPr>
            <a:spLocks noGrp="1"/>
          </p:cNvSpPr>
          <p:nvPr/>
        </p:nvSpPr>
        <p:spPr>
          <a:xfrm>
            <a:off x="628650" y="3619500"/>
            <a:ext cx="1428750" cy="4762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408A797-B97E-4DF3-A8AA-12AFA854342D}"/>
              </a:ext>
            </a:extLst>
          </p:cNvPr>
          <p:cNvSpPr>
            <a:spLocks noGrp="1"/>
          </p:cNvSpPr>
          <p:nvPr/>
        </p:nvSpPr>
        <p:spPr>
          <a:xfrm>
            <a:off x="628650" y="40957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D9ECEA"/>
                </a:solidFill>
              </a:defRPr>
            </a:pPr>
            <a:r>
              <a:rPr sz="1875" b="0">
                <a:solidFill>
                  <a:srgbClr val="D9ECEA"/>
                </a:solidFill>
              </a:rPr>
              <a:t>Riconoscere • Integrare • Regolare • Rendere equo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8D19E12-889E-40B4-8076-7AB2D710578C}"/>
              </a:ext>
            </a:extLst>
          </p:cNvPr>
          <p:cNvSpPr>
            <a:spLocks noGrp="1"/>
          </p:cNvSpPr>
          <p:nvPr/>
        </p:nvSpPr>
        <p:spPr>
          <a:xfrm>
            <a:off x="628650" y="5476875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Federico Serra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5BEDAA3-021D-4AC9-A6D4-654978060C59}"/>
              </a:ext>
            </a:extLst>
          </p:cNvPr>
          <p:cNvSpPr>
            <a:spLocks noGrp="1"/>
          </p:cNvSpPr>
          <p:nvPr/>
        </p:nvSpPr>
        <p:spPr>
          <a:xfrm>
            <a:off x="628650" y="5848350"/>
            <a:ext cx="609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D9ECEA"/>
                </a:solidFill>
              </a:defRPr>
            </a:pPr>
            <a:r>
              <a:rPr lang="it-IT" sz="1200" b="0" dirty="0">
                <a:solidFill>
                  <a:srgbClr val="D9ECEA"/>
                </a:solidFill>
              </a:rPr>
              <a:t> +393486560133</a:t>
            </a:r>
          </a:p>
          <a:p>
            <a:pPr algn="l">
              <a:defRPr sz="1200" b="0">
                <a:solidFill>
                  <a:srgbClr val="D9ECEA"/>
                </a:solidFill>
              </a:defRPr>
            </a:pPr>
            <a:r>
              <a:rPr lang="it-IT" sz="1200" dirty="0">
                <a:solidFill>
                  <a:srgbClr val="D9ECEA"/>
                </a:solidFill>
              </a:rPr>
              <a:t>federico.serra@senato.it</a:t>
            </a:r>
          </a:p>
          <a:p>
            <a:pPr algn="l">
              <a:defRPr sz="1200" b="0">
                <a:solidFill>
                  <a:srgbClr val="D9ECEA"/>
                </a:solidFill>
              </a:defRPr>
            </a:pPr>
            <a:endParaRPr sz="1200" b="0" dirty="0">
              <a:solidFill>
                <a:srgbClr val="D9EC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3027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3065</Words>
  <Application>Microsoft Office PowerPoint</Application>
  <DocSecurity>0</DocSecurity>
  <PresentationFormat>Widescreen</PresentationFormat>
  <Paragraphs>545</Paragraphs>
  <Slides>31</Slides>
  <Notes>31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3" baseType="lpstr"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Federico Serra</cp:lastModifiedBy>
  <cp:revision>9</cp:revision>
  <cp:lastPrinted>2026-09-13T19:46:11Z</cp:lastPrinted>
  <dcterms:created xsi:type="dcterms:W3CDTF">2026-09-01T14:23:25Z</dcterms:created>
  <dcterms:modified xsi:type="dcterms:W3CDTF">2026-09-16T17:34:56Z</dcterms:modified>
</cp:coreProperties>
</file>